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3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04" r:id="rId17"/>
    <p:sldId id="265" r:id="rId18"/>
    <p:sldId id="280" r:id="rId19"/>
    <p:sldId id="266" r:id="rId20"/>
    <p:sldId id="316" r:id="rId21"/>
    <p:sldId id="267" r:id="rId22"/>
    <p:sldId id="317" r:id="rId23"/>
    <p:sldId id="268" r:id="rId24"/>
    <p:sldId id="284" r:id="rId25"/>
    <p:sldId id="289" r:id="rId26"/>
    <p:sldId id="294" r:id="rId27"/>
    <p:sldId id="295" r:id="rId28"/>
    <p:sldId id="270" r:id="rId29"/>
    <p:sldId id="319" r:id="rId30"/>
    <p:sldId id="320" r:id="rId31"/>
    <p:sldId id="321" r:id="rId32"/>
    <p:sldId id="322" r:id="rId33"/>
    <p:sldId id="271" r:id="rId34"/>
    <p:sldId id="296" r:id="rId35"/>
    <p:sldId id="297" r:id="rId36"/>
    <p:sldId id="281" r:id="rId37"/>
    <p:sldId id="312" r:id="rId38"/>
    <p:sldId id="318" r:id="rId39"/>
    <p:sldId id="277" r:id="rId40"/>
    <p:sldId id="314" r:id="rId41"/>
    <p:sldId id="272" r:id="rId4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C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2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4A74705-2A1F-4E91-8488-7830F879185A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5907A3C-02F3-4F69-AE5D-363A7C526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3D58ABB4-9F4E-4A2E-AA39-239420D39242}" type="slidenum">
              <a:rPr lang="ru-RU" altLang="ru-RU" sz="1200">
                <a:latin typeface="+mn-lt"/>
              </a:rPr>
              <a:pPr algn="r" eaLnBrk="1" hangingPunct="1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2F638CFC-3D44-42CB-8DFC-4BE4446C5E1B}" type="slidenum">
              <a:rPr lang="ru-RU" altLang="ru-RU" sz="1200">
                <a:latin typeface="+mn-lt"/>
              </a:rPr>
              <a:pPr algn="r" eaLnBrk="1" hangingPunct="1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7252-3238-401D-A238-746819EDEF9A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B181-5285-4967-9278-1A8120E9D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D8C1-68F6-4E7F-9A41-45CEE62E2E2C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D90E-ED77-43F4-A76F-6A336C6C3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CD4F-BA88-4EA5-9231-080CB1F8FB0B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C877-30F2-423F-8969-22B81F714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AB49-F3B2-4310-885E-02A87428711D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7CA3E-1F7B-4422-8F07-0566DBEFC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505E2-8559-4457-9D2E-B685F4BFEE13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7025-D726-43B7-AB2E-F5E9A6042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BFF66-BAB5-4D3E-BF11-D10D57A7240C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7B60D-DC23-45E1-8878-B6B2F93A2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CF3A8-2259-4F10-B96A-615C9B6C1600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7D97-B26D-4300-86F9-65ADE7407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904F7-052F-4165-A779-3A7021090E50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0876-A1FD-4647-AF72-A971F14B3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4CA2-71FC-425F-8D84-68A87CDDDD47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3831B-EDFA-4B37-A35F-5072A12AE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1247-100E-4AB3-BA86-EABDA0FF2B43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25283-F405-4A15-9748-78D7C63E3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92BA-BBE1-490A-813F-30A00493277D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B14A-D429-4B9B-9689-D8D5A68C8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6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54BEAD-AA72-4200-BF99-9DAB7232AC30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EE98E-A483-40BC-A230-2FA453DC3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816044">
            <a:off x="1442412" y="3893525"/>
            <a:ext cx="6248342" cy="177937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8671,1т.р</a:t>
            </a:r>
            <a:r>
              <a:rPr lang="ru-RU" b="1" dirty="0"/>
              <a:t>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/>
              <a:t>2024 год – </a:t>
            </a:r>
            <a:r>
              <a:rPr lang="ru-RU" b="1" dirty="0" smtClean="0"/>
              <a:t>5462,4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</a:t>
            </a:r>
            <a:r>
              <a:rPr lang="ru-RU" b="1" dirty="0" smtClean="0"/>
              <a:t>6748,4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Предупреждение и ликвидация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последствий чрезвычайных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ситуаций и стихийных бедствий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природного и техногенного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характера – 1286,0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МКУ «Единая дежурно-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диспетчерская служба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Тейковского</a:t>
            </a:r>
            <a:r>
              <a:rPr lang="ru-RU" sz="1200" dirty="0"/>
              <a:t> муниципального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района» - </a:t>
            </a:r>
            <a:r>
              <a:rPr lang="ru-RU" sz="1200" dirty="0" smtClean="0"/>
              <a:t>5462,4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Предупреждение и ликвидация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последствий чрезвычайных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ситуаций и стихийных бедствий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природного и техногенного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характера – </a:t>
            </a:r>
            <a:r>
              <a:rPr lang="ru-RU" sz="1200" dirty="0" smtClean="0"/>
              <a:t>1286,0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МКУ «Единая дежурно-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диспетчерская служба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Тейковского</a:t>
            </a:r>
            <a:r>
              <a:rPr lang="ru-RU" sz="1200" dirty="0"/>
              <a:t> муниципального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района» - </a:t>
            </a:r>
            <a:r>
              <a:rPr lang="ru-RU" sz="1200" dirty="0" smtClean="0"/>
              <a:t>7385,1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Предупреждение и ликвидация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последствий чрезвычайных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ситуаций и стихийных бедствий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природного и техногенного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характера –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МКУ «Единая дежурно-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Диспетчерская служба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Тейковского</a:t>
            </a:r>
            <a:r>
              <a:rPr lang="ru-RU" sz="1200" dirty="0"/>
              <a:t> муниципального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Района» - </a:t>
            </a:r>
            <a:r>
              <a:rPr lang="ru-RU" sz="1200" dirty="0" smtClean="0"/>
              <a:t>5462,4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25388,3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</a:t>
            </a:r>
            <a:r>
              <a:rPr lang="ru-RU" b="1" dirty="0" smtClean="0"/>
              <a:t>11653,0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</a:t>
            </a:r>
            <a:r>
              <a:rPr lang="ru-RU" b="1" dirty="0" smtClean="0"/>
              <a:t>11316,4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Сельское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752,1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Дорожное хозяйство (дорожные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фонды) – </a:t>
            </a:r>
            <a:r>
              <a:rPr lang="ru-RU" sz="1200" dirty="0" smtClean="0"/>
              <a:t>8089,3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национальной экономики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2475,0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Сельское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5184,2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Дорожное хозяйства (дорожные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фонды) – </a:t>
            </a:r>
            <a:r>
              <a:rPr lang="ru-RU" sz="1200" dirty="0" smtClean="0"/>
              <a:t>18242,2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национальной экономики</a:t>
            </a:r>
          </a:p>
          <a:p>
            <a:pPr eaLnBrk="1" hangingPunct="1">
              <a:buFontTx/>
              <a:buChar char="-"/>
            </a:pPr>
            <a:r>
              <a:rPr lang="ru-RU" sz="1200" dirty="0"/>
              <a:t> </a:t>
            </a:r>
            <a:r>
              <a:rPr lang="ru-RU" sz="1200" dirty="0" smtClean="0"/>
              <a:t>1961,9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Сельское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918,9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Дорожное хозяйство (дорожные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фонды) – </a:t>
            </a:r>
            <a:r>
              <a:rPr lang="ru-RU" sz="1200" dirty="0" smtClean="0"/>
              <a:t>8659,1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национальной экономики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2075,0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27107,7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</a:t>
            </a:r>
            <a:r>
              <a:rPr lang="ru-RU" b="1" dirty="0" smtClean="0"/>
              <a:t>20332,5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</a:t>
            </a:r>
            <a:r>
              <a:rPr lang="ru-RU" b="1" dirty="0" smtClean="0"/>
              <a:t>22654,5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Жилищное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2267,1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Коммунальное хозяйство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18938,9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Благоустройство - 1448,5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Жилищное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3593,2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Коммунальное хозяйство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21526,6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Благоустройство- </a:t>
            </a:r>
            <a:r>
              <a:rPr lang="ru-RU" sz="1200" dirty="0" smtClean="0"/>
              <a:t>1987,9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Жилищное хозяйство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2267,1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Коммунальное хозяйство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16616,9 </a:t>
            </a:r>
            <a:r>
              <a:rPr lang="ru-RU" sz="1200" dirty="0" err="1" smtClean="0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Благоустройство - 1448,5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год- </a:t>
            </a:r>
            <a:r>
              <a:rPr lang="ru-RU" b="1" dirty="0" smtClean="0"/>
              <a:t>159118,4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год- </a:t>
            </a:r>
            <a:r>
              <a:rPr lang="ru-RU" b="1" dirty="0" smtClean="0"/>
              <a:t>148976,4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год- </a:t>
            </a:r>
            <a:r>
              <a:rPr lang="ru-RU" b="1" dirty="0" smtClean="0"/>
              <a:t>154921,8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Дошкольное образование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– </a:t>
            </a:r>
            <a:r>
              <a:rPr lang="ru-RU" sz="1200" dirty="0" smtClean="0"/>
              <a:t>19065,5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Общее  образование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- </a:t>
            </a:r>
            <a:r>
              <a:rPr lang="ru-RU" sz="1200" dirty="0" smtClean="0"/>
              <a:t>117973,7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Tx/>
              <a:buChar char="-"/>
            </a:pPr>
            <a:r>
              <a:rPr lang="ru-RU" sz="1200" dirty="0"/>
              <a:t>Дополнительное образование</a:t>
            </a:r>
          </a:p>
          <a:p>
            <a:pPr eaLnBrk="1" hangingPunct="1"/>
            <a:r>
              <a:rPr lang="ru-RU" sz="1200" dirty="0"/>
              <a:t>детей – </a:t>
            </a:r>
            <a:r>
              <a:rPr lang="ru-RU" sz="1200" dirty="0" smtClean="0"/>
              <a:t>5394,1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Молодежная политика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1134,4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образования – </a:t>
            </a:r>
            <a:r>
              <a:rPr lang="ru-RU" sz="1200" dirty="0" smtClean="0"/>
              <a:t>11354,1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Дошкольное образование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19434,3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Общее  образование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120430,8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Tx/>
              <a:buChar char="-"/>
            </a:pPr>
            <a:r>
              <a:rPr lang="ru-RU" sz="1200" dirty="0"/>
              <a:t>Дополнительное образование</a:t>
            </a:r>
          </a:p>
          <a:p>
            <a:pPr eaLnBrk="1" hangingPunct="1"/>
            <a:r>
              <a:rPr lang="ru-RU" sz="1200" dirty="0"/>
              <a:t>детей – </a:t>
            </a:r>
            <a:r>
              <a:rPr lang="ru-RU" sz="1200" dirty="0" smtClean="0"/>
              <a:t>6517,3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Молодежная политика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1034,4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образования – </a:t>
            </a:r>
            <a:r>
              <a:rPr lang="ru-RU" sz="1200" dirty="0" smtClean="0"/>
              <a:t>11701,6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Дошкольное образование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19241,4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Общее  образование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111852,4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Tx/>
              <a:buChar char="-"/>
            </a:pPr>
            <a:r>
              <a:rPr lang="ru-RU" sz="1200" dirty="0"/>
              <a:t> Дополнительное образование</a:t>
            </a:r>
          </a:p>
          <a:p>
            <a:pPr eaLnBrk="1" hangingPunct="1"/>
            <a:r>
              <a:rPr lang="ru-RU" sz="1200" dirty="0"/>
              <a:t>детей – </a:t>
            </a:r>
            <a:r>
              <a:rPr lang="ru-RU" sz="1200" dirty="0" smtClean="0"/>
              <a:t>5394,1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Молодежная политика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1134,4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образования – </a:t>
            </a:r>
            <a:r>
              <a:rPr lang="ru-RU" sz="1200" dirty="0" smtClean="0"/>
              <a:t>11354,1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12460,6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</a:t>
            </a:r>
            <a:r>
              <a:rPr lang="ru-RU" b="1" dirty="0" smtClean="0"/>
              <a:t>9347,1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</a:t>
            </a:r>
            <a:r>
              <a:rPr lang="ru-RU" b="1" dirty="0" smtClean="0"/>
              <a:t>9347,1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Культура – </a:t>
            </a:r>
            <a:r>
              <a:rPr lang="ru-RU" sz="1200" dirty="0" smtClean="0"/>
              <a:t>6992,9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культуры, кинематографии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- </a:t>
            </a:r>
            <a:r>
              <a:rPr lang="ru-RU" sz="1200" dirty="0" smtClean="0"/>
              <a:t>2354,2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Культура  – </a:t>
            </a:r>
            <a:r>
              <a:rPr lang="ru-RU" sz="1200" dirty="0" smtClean="0"/>
              <a:t>10106,4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культуры, кинематографии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- </a:t>
            </a:r>
            <a:r>
              <a:rPr lang="ru-RU" sz="1200" dirty="0" smtClean="0"/>
              <a:t>2354,2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Культура – </a:t>
            </a:r>
            <a:r>
              <a:rPr lang="ru-RU" sz="1200" dirty="0" smtClean="0"/>
              <a:t>6992,9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культуры, кинематографии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</a:t>
            </a:r>
            <a:r>
              <a:rPr lang="ru-RU" sz="1200" dirty="0" smtClean="0"/>
              <a:t>-2354,2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1000 «Социальная политика»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-  </a:t>
            </a:r>
            <a:r>
              <a:rPr lang="ru-RU" b="1" dirty="0" smtClean="0"/>
              <a:t>3883,2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</a:t>
            </a:r>
            <a:r>
              <a:rPr lang="ru-RU" b="1" dirty="0" smtClean="0"/>
              <a:t>3052,8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-  </a:t>
            </a:r>
            <a:r>
              <a:rPr lang="ru-RU" b="1" dirty="0" smtClean="0"/>
              <a:t>3052,8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Пенсионное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– 1516,4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Социальное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населения –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Охрана семьи и детства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1536,4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Пенсионное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– </a:t>
            </a:r>
            <a:r>
              <a:rPr lang="ru-RU" sz="1200" dirty="0" smtClean="0"/>
              <a:t>1516,4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 Социальное обеспечение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населения  - 0,0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Охрана семьи и детства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2366,8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Пенсионное обеспечение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– 1516,4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Охрана семьи и детства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</a:t>
            </a:r>
            <a:r>
              <a:rPr lang="ru-RU" sz="1200" dirty="0" smtClean="0"/>
              <a:t>1536,4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 – </a:t>
            </a:r>
            <a:r>
              <a:rPr lang="ru-RU" b="1" dirty="0" smtClean="0"/>
              <a:t>620,0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 – 530,0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 – 530,0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Физическая культуры– 330,0 </a:t>
            </a:r>
            <a:r>
              <a:rPr lang="ru-RU" sz="1200" dirty="0" err="1" smtClean="0"/>
              <a:t>т.руб</a:t>
            </a:r>
            <a:r>
              <a:rPr lang="ru-RU" sz="1200" dirty="0" smtClean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Массовый спорт – 200,0 </a:t>
            </a:r>
            <a:r>
              <a:rPr lang="ru-RU" sz="1200" dirty="0" err="1"/>
              <a:t>т.руб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Физическая культура – </a:t>
            </a:r>
            <a:r>
              <a:rPr lang="ru-RU" sz="1200" dirty="0" smtClean="0"/>
              <a:t>420,0 </a:t>
            </a:r>
            <a:r>
              <a:rPr lang="ru-RU" sz="1200" dirty="0" err="1" smtClean="0"/>
              <a:t>т.руб</a:t>
            </a:r>
            <a:r>
              <a:rPr lang="ru-RU" sz="1200" dirty="0" smtClean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 Массовый спорт – 200,0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Физическая культура –330,0 </a:t>
            </a:r>
            <a:r>
              <a:rPr lang="ru-RU" sz="1200" dirty="0" err="1" smtClean="0"/>
              <a:t>т.руб</a:t>
            </a:r>
            <a:r>
              <a:rPr lang="ru-RU" sz="1200" dirty="0" smtClean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 Массовый спорт – 200,0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220812,2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81,4%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общих расходов бюджета)</a:t>
            </a:r>
          </a:p>
          <a:p>
            <a:pPr algn="ctr"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193650,0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(79,6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%)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184919,0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(79,2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323850" y="3789363"/>
            <a:ext cx="4249738" cy="1058681"/>
            <a:chOff x="92" y="2454"/>
            <a:chExt cx="2651" cy="378"/>
          </a:xfrm>
        </p:grpSpPr>
        <p:pic>
          <p:nvPicPr>
            <p:cNvPr id="8502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7" name="Text Box 6"/>
            <p:cNvSpPr txBox="1">
              <a:spLocks noChangeArrowheads="1"/>
            </p:cNvSpPr>
            <p:nvPr/>
          </p:nvSpPr>
          <p:spPr bwMode="auto">
            <a:xfrm>
              <a:off x="118" y="2473"/>
              <a:ext cx="255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«Развитие физической культуры и спорта в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Тейковском</a:t>
              </a:r>
              <a:r>
                <a:rPr lang="ru-RU" altLang="ru-RU" sz="1400" dirty="0">
                  <a:latin typeface="Times New Roman" pitchFamily="18" charset="0"/>
                </a:rPr>
                <a:t> муниципальном районе»</a:t>
              </a:r>
            </a:p>
            <a:p>
              <a:pPr algn="ctr" eaLnBrk="1" hangingPunct="1"/>
              <a:r>
                <a:rPr lang="ru-RU" altLang="ru-RU" sz="1200" b="1" dirty="0" smtClean="0">
                  <a:latin typeface="Times New Roman" pitchFamily="18" charset="0"/>
                </a:rPr>
                <a:t>2023 – 620,0 </a:t>
              </a:r>
              <a:r>
                <a:rPr lang="ru-RU" altLang="ru-RU" sz="1200" b="1" dirty="0" err="1" smtClean="0">
                  <a:latin typeface="Times New Roman" pitchFamily="18" charset="0"/>
                </a:rPr>
                <a:t>т.руб</a:t>
              </a:r>
              <a:r>
                <a:rPr lang="ru-RU" altLang="ru-RU" sz="1200" b="1" dirty="0" smtClean="0">
                  <a:latin typeface="Times New Roman" pitchFamily="18" charset="0"/>
                </a:rPr>
                <a:t>.; 2024-2025 – по 530,0 </a:t>
              </a:r>
              <a:r>
                <a:rPr lang="ru-RU" altLang="ru-RU" sz="1200" b="1" dirty="0" err="1" smtClean="0">
                  <a:latin typeface="Times New Roman" pitchFamily="18" charset="0"/>
                </a:rPr>
                <a:t>т.руб</a:t>
              </a:r>
              <a:r>
                <a:rPr lang="ru-RU" altLang="ru-RU" sz="1200" b="1" dirty="0" smtClean="0">
                  <a:latin typeface="Times New Roman" pitchFamily="18" charset="0"/>
                </a:rPr>
                <a:t>. ежегодно</a:t>
              </a:r>
              <a:r>
                <a:rPr lang="ru-RU" altLang="ru-RU" sz="1400" b="1" dirty="0" smtClean="0">
                  <a:latin typeface="Times New Roman" pitchFamily="18" charset="0"/>
                </a:rPr>
                <a:t>                   </a:t>
              </a:r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4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5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2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3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«Управление муниципальным имуществом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г.- </a:t>
              </a:r>
              <a:r>
                <a:rPr lang="ru-RU" altLang="ru-RU" sz="1400" b="1" dirty="0" smtClean="0">
                  <a:latin typeface="Times New Roman" pitchFamily="18" charset="0"/>
                </a:rPr>
                <a:t>2024 </a:t>
              </a:r>
              <a:r>
                <a:rPr lang="ru-RU" altLang="ru-RU" sz="1400" b="1" dirty="0">
                  <a:latin typeface="Times New Roman" pitchFamily="18" charset="0"/>
                </a:rPr>
                <a:t>г.- по 2575,0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 ежегодно;</a:t>
              </a:r>
            </a:p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>
                  <a:latin typeface="Times New Roman" pitchFamily="18" charset="0"/>
                </a:rPr>
                <a:t>г.-  1375,0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      </a:t>
              </a:r>
            </a:p>
          </p:txBody>
        </p:sp>
      </p:grpSp>
      <p:grpSp>
        <p:nvGrpSpPr>
          <p:cNvPr id="84998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8" name="Скругленный прямоугольник 12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9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 Экономическое развитие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г.- </a:t>
              </a:r>
              <a:r>
                <a:rPr lang="ru-RU" altLang="ru-RU" sz="1400" b="1" dirty="0" smtClean="0">
                  <a:latin typeface="Times New Roman" pitchFamily="18" charset="0"/>
                </a:rPr>
                <a:t>2025 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по </a:t>
              </a:r>
              <a:r>
                <a:rPr lang="ru-RU" altLang="ru-RU" sz="1400" b="1" dirty="0" smtClean="0">
                  <a:latin typeface="Times New Roman" pitchFamily="18" charset="0"/>
                </a:rPr>
                <a:t>500,0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 smtClean="0">
                  <a:latin typeface="Times New Roman" pitchFamily="18" charset="0"/>
                </a:rPr>
                <a:t>. ежегодно</a:t>
              </a:r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85000" name="Скругленный прямоугольник 14"/>
          <p:cNvGrpSpPr>
            <a:grpSpLocks/>
          </p:cNvGrpSpPr>
          <p:nvPr/>
        </p:nvGrpSpPr>
        <p:grpSpPr bwMode="auto">
          <a:xfrm>
            <a:off x="250825" y="4941888"/>
            <a:ext cx="4248150" cy="1916112"/>
            <a:chOff x="87" y="3255"/>
            <a:chExt cx="2696" cy="735"/>
          </a:xfrm>
        </p:grpSpPr>
        <p:pic>
          <p:nvPicPr>
            <p:cNvPr id="85016" name="Скругленный прямоугольник 14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7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«Обеспечение качественным  жильем, услугами жилищно-коммунального хозяйства и улучшение состояния коммунальной инфраструктуры»   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г.- </a:t>
              </a:r>
              <a:r>
                <a:rPr lang="ru-RU" altLang="ru-RU" sz="1400" b="1" dirty="0" smtClean="0">
                  <a:latin typeface="Times New Roman" pitchFamily="18" charset="0"/>
                </a:rPr>
                <a:t>17968,8 </a:t>
              </a:r>
              <a:r>
                <a:rPr lang="ru-RU" altLang="ru-RU" sz="1400" b="1" dirty="0" err="1">
                  <a:latin typeface="Times New Roman" pitchFamily="18" charset="0"/>
                </a:rPr>
                <a:t>т.р</a:t>
              </a:r>
              <a:r>
                <a:rPr lang="ru-RU" altLang="ru-RU" sz="1400" b="1" dirty="0">
                  <a:latin typeface="Times New Roman" pitchFamily="18" charset="0"/>
                </a:rPr>
                <a:t>.; </a:t>
              </a:r>
              <a:r>
                <a:rPr lang="ru-RU" altLang="ru-RU" sz="1400" b="1" dirty="0" smtClean="0">
                  <a:latin typeface="Times New Roman" pitchFamily="18" charset="0"/>
                </a:rPr>
                <a:t>2024 </a:t>
              </a:r>
              <a:r>
                <a:rPr lang="ru-RU" altLang="ru-RU" sz="1400" b="1" dirty="0">
                  <a:latin typeface="Times New Roman" pitchFamily="18" charset="0"/>
                </a:rPr>
                <a:t>г.- </a:t>
              </a:r>
              <a:r>
                <a:rPr lang="ru-RU" altLang="ru-RU" sz="1400" b="1" dirty="0" smtClean="0">
                  <a:latin typeface="Times New Roman" pitchFamily="18" charset="0"/>
                </a:rPr>
                <a:t>13515,6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.;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>
                  <a:latin typeface="Times New Roman" pitchFamily="18" charset="0"/>
                </a:rPr>
                <a:t>г. – </a:t>
              </a:r>
              <a:r>
                <a:rPr lang="ru-RU" altLang="ru-RU" sz="1400" b="1" dirty="0" smtClean="0">
                  <a:latin typeface="Times New Roman" pitchFamily="18" charset="0"/>
                </a:rPr>
                <a:t>13515,6 </a:t>
              </a:r>
              <a:r>
                <a:rPr lang="ru-RU" altLang="ru-RU" sz="1400" b="1" dirty="0" err="1">
                  <a:latin typeface="Times New Roman" pitchFamily="18" charset="0"/>
                </a:rPr>
                <a:t>т.руб</a:t>
              </a:r>
              <a:r>
                <a:rPr lang="ru-RU" altLang="ru-RU" sz="1400" b="1" dirty="0">
                  <a:latin typeface="Times New Roman" pitchFamily="18" charset="0"/>
                </a:rPr>
                <a:t>. </a:t>
              </a:r>
              <a:endParaRPr lang="ru-RU" altLang="ru-RU" sz="1400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 eaLnBrk="1" hangingPunct="1"/>
              <a:endParaRPr lang="ru-RU" altLang="ru-RU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1" name="Скругленный прямоугольник 4"/>
          <p:cNvGrpSpPr>
            <a:grpSpLocks/>
          </p:cNvGrpSpPr>
          <p:nvPr/>
        </p:nvGrpSpPr>
        <p:grpSpPr bwMode="auto">
          <a:xfrm>
            <a:off x="323850" y="2276475"/>
            <a:ext cx="4140200" cy="1296988"/>
            <a:chOff x="88" y="1966"/>
            <a:chExt cx="2655" cy="369"/>
          </a:xfrm>
        </p:grpSpPr>
        <p:pic>
          <p:nvPicPr>
            <p:cNvPr id="85014" name="Скругленный прямоугольник 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5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«Культура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           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13398,5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2024- 8776,6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.,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dirty="0" smtClean="0">
                  <a:latin typeface="Times New Roman" pitchFamily="18" charset="0"/>
                </a:rPr>
                <a:t>–</a:t>
              </a:r>
              <a:r>
                <a:rPr lang="ru-RU" altLang="ru-RU" sz="1400" b="1" dirty="0" smtClean="0">
                  <a:latin typeface="Times New Roman" pitchFamily="18" charset="0"/>
                </a:rPr>
                <a:t> 8776,6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5002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2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 eaLnBrk="1" hangingPunct="1"/>
              <a:endParaRPr lang="ru-RU" altLang="ru-RU" sz="1400" b="1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«Реализация молодежной политики на территории 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по 340,0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 smtClean="0">
                  <a:latin typeface="Times New Roman" pitchFamily="18" charset="0"/>
                </a:rPr>
                <a:t>. ежегодно</a:t>
              </a:r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0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«Развитие образования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 муниципального </a:t>
              </a:r>
              <a:r>
                <a:rPr lang="ru-RU" altLang="ru-RU" sz="1400" dirty="0" smtClean="0">
                  <a:latin typeface="Times New Roman" pitchFamily="18" charset="0"/>
                </a:rPr>
                <a:t>района на 2020-2025 годы»  </a:t>
              </a:r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   </a:t>
              </a:r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г</a:t>
              </a:r>
              <a:r>
                <a:rPr lang="ru-RU" altLang="ru-RU" sz="1400" dirty="0">
                  <a:latin typeface="Times New Roman" pitchFamily="18" charset="0"/>
                </a:rPr>
                <a:t>.- </a:t>
              </a:r>
              <a:r>
                <a:rPr lang="ru-RU" altLang="ru-RU" sz="1400" b="1" dirty="0" smtClean="0">
                  <a:latin typeface="Times New Roman" pitchFamily="18" charset="0"/>
                </a:rPr>
                <a:t>155275,4 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   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2024- 151741,6 </a:t>
              </a:r>
              <a:r>
                <a:rPr lang="ru-RU" altLang="ru-RU" sz="1400" b="1" dirty="0">
                  <a:latin typeface="Times New Roman" pitchFamily="18" charset="0"/>
                </a:rPr>
                <a:t>тыс.руб.,</a:t>
              </a:r>
              <a:r>
                <a:rPr lang="ru-RU" altLang="ru-RU" sz="1400" b="1" dirty="0" smtClean="0">
                  <a:latin typeface="Times New Roman" pitchFamily="18" charset="0"/>
                </a:rPr>
                <a:t>2025- 145796,1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5005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400"/>
          </a:p>
        </p:txBody>
      </p:sp>
      <p:sp>
        <p:nvSpPr>
          <p:cNvPr id="85006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/>
              <a:t>«</a:t>
            </a:r>
          </a:p>
        </p:txBody>
      </p:sp>
      <p:sp>
        <p:nvSpPr>
          <p:cNvPr id="85007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dirty="0"/>
              <a:t>«Повышение безопасности дорожного движения </a:t>
            </a:r>
          </a:p>
          <a:p>
            <a:pPr eaLnBrk="1" hangingPunct="1"/>
            <a:r>
              <a:rPr lang="ru-RU" sz="1400" dirty="0" err="1"/>
              <a:t>Тейковского</a:t>
            </a:r>
            <a:r>
              <a:rPr lang="ru-RU" sz="1400" dirty="0"/>
              <a:t> муниципального района»</a:t>
            </a:r>
          </a:p>
          <a:p>
            <a:pPr eaLnBrk="1" hangingPunct="1"/>
            <a:r>
              <a:rPr lang="ru-RU" sz="1400" dirty="0"/>
              <a:t>            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17822,2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eaLnBrk="1" hangingPunct="1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2024- 8089,3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</a:p>
          <a:p>
            <a:pPr eaLnBrk="1" hangingPunct="1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2025 г. – 8659,1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836613"/>
            <a:ext cx="4319587" cy="2160587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2781300"/>
            <a:ext cx="4321175" cy="2160588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8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19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86020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86021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9608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600" dirty="0"/>
              <a:t>    «Открытый и безопасный район</a:t>
            </a:r>
            <a:r>
              <a:rPr lang="ru-RU" sz="1600" dirty="0" smtClean="0"/>
              <a:t>»</a:t>
            </a:r>
          </a:p>
          <a:p>
            <a:pPr eaLnBrk="1" hangingPunct="1"/>
            <a:endParaRPr lang="ru-RU" sz="1600" dirty="0"/>
          </a:p>
          <a:p>
            <a:pPr eaLnBrk="1" hangingPunct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г.-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2086,8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г.-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– по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2118,2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ежегодно                                          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dirty="0"/>
              <a:t> </a:t>
            </a:r>
            <a:endParaRPr lang="ru-RU" sz="1400" b="1" dirty="0"/>
          </a:p>
        </p:txBody>
      </p:sp>
      <p:sp>
        <p:nvSpPr>
          <p:cNvPr id="86023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dirty="0"/>
              <a:t> </a:t>
            </a:r>
          </a:p>
        </p:txBody>
      </p:sp>
      <p:sp>
        <p:nvSpPr>
          <p:cNvPr id="86024" name="Text Box 34"/>
          <p:cNvSpPr txBox="1">
            <a:spLocks noChangeArrowheads="1"/>
          </p:cNvSpPr>
          <p:nvPr/>
        </p:nvSpPr>
        <p:spPr bwMode="auto">
          <a:xfrm>
            <a:off x="395288" y="2924175"/>
            <a:ext cx="397986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dirty="0">
                <a:latin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</a:rPr>
              <a:t>Планировка территории и проведение комплексных кадастровых работ на территории </a:t>
            </a:r>
            <a:r>
              <a:rPr lang="ru-RU" sz="1600" dirty="0" err="1">
                <a:latin typeface="Times New Roman" pitchFamily="18" charset="0"/>
              </a:rPr>
              <a:t>Тейковского</a:t>
            </a:r>
            <a:r>
              <a:rPr lang="ru-RU" sz="1600" dirty="0">
                <a:latin typeface="Times New Roman" pitchFamily="18" charset="0"/>
              </a:rPr>
              <a:t> муниципального района»</a:t>
            </a:r>
          </a:p>
          <a:p>
            <a:pPr eaLnBrk="1" hangingPunct="1"/>
            <a:r>
              <a:rPr lang="ru-RU" sz="1600" dirty="0"/>
              <a:t>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2023г.- 8226,2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2024 – 4399,0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2025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г.-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2243,7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6025" name="Text Box 35"/>
          <p:cNvSpPr txBox="1">
            <a:spLocks noChangeArrowheads="1"/>
          </p:cNvSpPr>
          <p:nvPr/>
        </p:nvSpPr>
        <p:spPr bwMode="auto">
          <a:xfrm flipV="1">
            <a:off x="4643438" y="414972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/>
              <a:t>                    </a:t>
            </a:r>
            <a:r>
              <a:rPr lang="ru-RU" sz="1200" b="1"/>
              <a:t>                       </a:t>
            </a:r>
          </a:p>
        </p:txBody>
      </p:sp>
      <p:sp>
        <p:nvSpPr>
          <p:cNvPr id="86026" name="Text Box 36"/>
          <p:cNvSpPr txBox="1">
            <a:spLocks noChangeArrowheads="1"/>
          </p:cNvSpPr>
          <p:nvPr/>
        </p:nvSpPr>
        <p:spPr bwMode="auto">
          <a:xfrm>
            <a:off x="683568" y="3700463"/>
            <a:ext cx="37630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1400" b="1" dirty="0"/>
              <a:t>             </a:t>
            </a:r>
          </a:p>
        </p:txBody>
      </p:sp>
      <p:sp>
        <p:nvSpPr>
          <p:cNvPr id="86027" name="Rectangle 25"/>
          <p:cNvSpPr>
            <a:spLocks noChangeArrowheads="1"/>
          </p:cNvSpPr>
          <p:nvPr/>
        </p:nvSpPr>
        <p:spPr bwMode="auto">
          <a:xfrm>
            <a:off x="4456113" y="32766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400" b="1"/>
              <a:t>.</a:t>
            </a:r>
            <a:endParaRPr lang="ru-RU" sz="1400" b="1"/>
          </a:p>
        </p:txBody>
      </p:sp>
      <p:sp>
        <p:nvSpPr>
          <p:cNvPr id="86028" name="Rectangle 26"/>
          <p:cNvSpPr>
            <a:spLocks noChangeArrowheads="1"/>
          </p:cNvSpPr>
          <p:nvPr/>
        </p:nvSpPr>
        <p:spPr bwMode="auto">
          <a:xfrm flipV="1">
            <a:off x="250825" y="5861050"/>
            <a:ext cx="443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400" b="1"/>
              <a:t>.</a:t>
            </a:r>
            <a:endParaRPr lang="ru-RU" sz="1400" b="1"/>
          </a:p>
        </p:txBody>
      </p:sp>
      <p:grpSp>
        <p:nvGrpSpPr>
          <p:cNvPr id="86029" name="Скругленный прямоугольник 5"/>
          <p:cNvGrpSpPr>
            <a:grpSpLocks/>
          </p:cNvGrpSpPr>
          <p:nvPr/>
        </p:nvGrpSpPr>
        <p:grpSpPr bwMode="auto">
          <a:xfrm>
            <a:off x="250825" y="4868863"/>
            <a:ext cx="4249738" cy="1989137"/>
            <a:chOff x="84" y="1306"/>
            <a:chExt cx="2581" cy="573"/>
          </a:xfrm>
        </p:grpSpPr>
        <p:pic>
          <p:nvPicPr>
            <p:cNvPr id="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6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0" name="Text Box 30"/>
          <p:cNvSpPr txBox="1">
            <a:spLocks noChangeArrowheads="1"/>
          </p:cNvSpPr>
          <p:nvPr/>
        </p:nvSpPr>
        <p:spPr bwMode="auto">
          <a:xfrm>
            <a:off x="395288" y="5157788"/>
            <a:ext cx="396081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 dirty="0"/>
              <a:t>«</a:t>
            </a:r>
            <a:r>
              <a:rPr lang="ru-RU" sz="1400" dirty="0"/>
              <a:t>Совершенствование местного самоуправления </a:t>
            </a:r>
            <a:r>
              <a:rPr lang="ru-RU" sz="1400" dirty="0" err="1"/>
              <a:t>Тейковского</a:t>
            </a:r>
            <a:r>
              <a:rPr lang="ru-RU" sz="1400" dirty="0"/>
              <a:t> муниципального района</a:t>
            </a:r>
            <a:r>
              <a:rPr lang="ru-RU" sz="1400" b="1" dirty="0"/>
              <a:t>»</a:t>
            </a:r>
          </a:p>
          <a:p>
            <a:pPr eaLnBrk="1" hangingPunct="1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– 2025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г. –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50,0 тыс. 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ежегодно      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6031" name="Скругленный прямоугольник 5"/>
          <p:cNvGrpSpPr>
            <a:grpSpLocks/>
          </p:cNvGrpSpPr>
          <p:nvPr/>
        </p:nvGrpSpPr>
        <p:grpSpPr bwMode="auto">
          <a:xfrm>
            <a:off x="4716463" y="2708275"/>
            <a:ext cx="4176712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4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2" name="Text Box 34"/>
          <p:cNvSpPr txBox="1">
            <a:spLocks noChangeArrowheads="1"/>
          </p:cNvSpPr>
          <p:nvPr/>
        </p:nvSpPr>
        <p:spPr bwMode="auto">
          <a:xfrm>
            <a:off x="4811049" y="2852738"/>
            <a:ext cx="40297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1400" b="1" dirty="0"/>
              <a:t>«Поддержка населения  в </a:t>
            </a:r>
          </a:p>
          <a:p>
            <a:pPr eaLnBrk="1" hangingPunct="1"/>
            <a:r>
              <a:rPr lang="ru-RU" sz="1400" b="1" dirty="0" err="1"/>
              <a:t>Тейковском</a:t>
            </a:r>
            <a:r>
              <a:rPr lang="ru-RU" sz="1400" b="1" dirty="0"/>
              <a:t> муниципальном районе»                               </a:t>
            </a:r>
            <a:r>
              <a:rPr lang="ru-RU" sz="1400" b="1" dirty="0" smtClean="0"/>
              <a:t>        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1949,3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</a:p>
          <a:p>
            <a:pPr eaLnBrk="1" hangingPunct="1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 1014,7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611560" y="188913"/>
            <a:ext cx="799586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Развитие образования </a:t>
            </a:r>
            <a:r>
              <a:rPr lang="ru-RU" altLang="ru-RU" b="1" i="1" dirty="0" err="1">
                <a:latin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</a:rPr>
              <a:t> муниципального </a:t>
            </a:r>
            <a:r>
              <a:rPr lang="ru-RU" altLang="ru-RU" b="1" i="1" dirty="0" smtClean="0">
                <a:latin typeface="Times New Roman" pitchFamily="18" charset="0"/>
              </a:rPr>
              <a:t>района на 2020-2025 г.</a:t>
            </a:r>
            <a:endParaRPr lang="ru-RU" altLang="ru-RU" b="1" i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  -  </a:t>
            </a:r>
            <a:r>
              <a:rPr lang="ru-RU" altLang="ru-RU" b="1" i="1" dirty="0" smtClean="0">
                <a:latin typeface="Times New Roman" pitchFamily="18" charset="0"/>
              </a:rPr>
              <a:t>155275,4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</a:rPr>
              <a:t>(57,2% </a:t>
            </a:r>
            <a:r>
              <a:rPr lang="ru-RU" altLang="ru-RU" b="1" i="1" dirty="0">
                <a:latin typeface="Times New Roman" pitchFamily="18" charset="0"/>
              </a:rPr>
              <a:t>от общего объёма расхода бюджета); </a:t>
            </a:r>
            <a:r>
              <a:rPr lang="ru-RU" altLang="ru-RU" b="1" i="1" dirty="0" smtClean="0">
                <a:latin typeface="Times New Roman" pitchFamily="18" charset="0"/>
              </a:rPr>
              <a:t>2024 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151741,6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145796,1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70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4550,7</a:t>
              </a:r>
              <a:r>
                <a:rPr lang="ru-RU" altLang="ru-RU" sz="1400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2024- 4763,7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.,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1065,7 </a:t>
              </a:r>
              <a:r>
                <a:rPr lang="ru-RU" altLang="ru-RU" sz="1400" dirty="0" err="1">
                  <a:latin typeface="Times New Roman" pitchFamily="18" charset="0"/>
                </a:rPr>
                <a:t>т.руб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6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 eaLnBrk="1" hangingPunct="1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45" name="Скругленный прямоугольник 6"/>
          <p:cNvGrpSpPr>
            <a:grpSpLocks/>
          </p:cNvGrpSpPr>
          <p:nvPr/>
        </p:nvGrpSpPr>
        <p:grpSpPr bwMode="auto">
          <a:xfrm>
            <a:off x="4859338" y="2492375"/>
            <a:ext cx="4033837" cy="1873250"/>
            <a:chOff x="2842" y="2398"/>
            <a:chExt cx="2707" cy="671"/>
          </a:xfrm>
        </p:grpSpPr>
        <p:pic>
          <p:nvPicPr>
            <p:cNvPr id="8706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2023- 84027,9 </a:t>
              </a:r>
              <a:r>
                <a:rPr lang="ru-RU" altLang="ru-RU" sz="1400" b="1" dirty="0" err="1">
                  <a:latin typeface="Times New Roman" pitchFamily="18" charset="0"/>
                </a:rPr>
                <a:t>т.р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400" b="1" dirty="0">
                  <a:latin typeface="Times New Roman" pitchFamily="18" charset="0"/>
                </a:rPr>
                <a:t>; </a:t>
              </a:r>
              <a:r>
                <a:rPr lang="ru-RU" altLang="ru-RU" sz="1400" b="1" dirty="0" smtClean="0">
                  <a:latin typeface="Times New Roman" pitchFamily="18" charset="0"/>
                </a:rPr>
                <a:t>2024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по </a:t>
              </a:r>
              <a:r>
                <a:rPr lang="ru-RU" altLang="ru-RU" sz="1400" b="1" dirty="0" smtClean="0">
                  <a:latin typeface="Times New Roman" pitchFamily="18" charset="0"/>
                </a:rPr>
                <a:t>85091,6 </a:t>
              </a:r>
              <a:r>
                <a:rPr lang="ru-RU" altLang="ru-RU" sz="1400" b="1" dirty="0" err="1">
                  <a:latin typeface="Times New Roman" pitchFamily="18" charset="0"/>
                </a:rPr>
                <a:t>т.руб</a:t>
              </a:r>
              <a:r>
                <a:rPr lang="ru-RU" altLang="ru-RU" sz="1400" b="1" dirty="0">
                  <a:latin typeface="Times New Roman" pitchFamily="18" charset="0"/>
                </a:rPr>
                <a:t>. ежегодно</a:t>
              </a:r>
            </a:p>
          </p:txBody>
        </p:sp>
      </p:grpSp>
      <p:pic>
        <p:nvPicPr>
          <p:cNvPr id="87046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734050"/>
            <a:ext cx="4057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Text Box 15"/>
          <p:cNvSpPr txBox="1">
            <a:spLocks noChangeArrowheads="1"/>
          </p:cNvSpPr>
          <p:nvPr/>
        </p:nvSpPr>
        <p:spPr bwMode="auto">
          <a:xfrm>
            <a:off x="4932363" y="5734050"/>
            <a:ext cx="37258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 eaLnBrk="1" hangingPunct="1"/>
            <a:r>
              <a:rPr lang="ru-RU" altLang="ru-RU" sz="1400" b="1" dirty="0" smtClean="0">
                <a:latin typeface="Times New Roman" pitchFamily="18" charset="0"/>
              </a:rPr>
              <a:t>2023- 646,4 тыс.руб.2024-2025 </a:t>
            </a:r>
            <a:r>
              <a:rPr lang="ru-RU" altLang="ru-RU" sz="1400" b="1" dirty="0">
                <a:latin typeface="Times New Roman" pitchFamily="18" charset="0"/>
              </a:rPr>
              <a:t>г. по 476,4 </a:t>
            </a:r>
            <a:r>
              <a:rPr lang="ru-RU" altLang="ru-RU" sz="1400" dirty="0" err="1">
                <a:latin typeface="Times New Roman" pitchFamily="18" charset="0"/>
              </a:rPr>
              <a:t>тыс.руб.ежегодно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</a:p>
        </p:txBody>
      </p:sp>
      <p:grpSp>
        <p:nvGrpSpPr>
          <p:cNvPr id="87048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7060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53442,8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2024- 53796,5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49656,1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  <a:endParaRPr lang="ru-RU" alt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7049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0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 eaLnBrk="1" hangingPunct="1"/>
            <a:r>
              <a:rPr lang="ru-RU" altLang="ru-RU" sz="1400" b="1" dirty="0" smtClean="0">
                <a:latin typeface="Times New Roman" pitchFamily="18" charset="0"/>
              </a:rPr>
              <a:t>2023- 4525,2 </a:t>
            </a:r>
            <a:r>
              <a:rPr lang="ru-RU" altLang="ru-RU" sz="1400" dirty="0" err="1">
                <a:latin typeface="Times New Roman" pitchFamily="18" charset="0"/>
              </a:rPr>
              <a:t>тыс.руб</a:t>
            </a:r>
            <a:r>
              <a:rPr lang="ru-RU" altLang="ru-RU" sz="1400" dirty="0">
                <a:latin typeface="Times New Roman" pitchFamily="18" charset="0"/>
              </a:rPr>
              <a:t>.;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2024 </a:t>
            </a:r>
            <a:r>
              <a:rPr lang="ru-RU" altLang="ru-RU" sz="1400" b="1" dirty="0">
                <a:latin typeface="Times New Roman" pitchFamily="18" charset="0"/>
              </a:rPr>
              <a:t>-</a:t>
            </a:r>
            <a:r>
              <a:rPr lang="ru-RU" altLang="ru-RU" sz="1400" b="1" dirty="0" smtClean="0">
                <a:latin typeface="Times New Roman" pitchFamily="18" charset="0"/>
              </a:rPr>
              <a:t>2025 </a:t>
            </a:r>
            <a:r>
              <a:rPr lang="ru-RU" altLang="ru-RU" sz="1400" b="1" dirty="0" err="1">
                <a:latin typeface="Times New Roman" pitchFamily="18" charset="0"/>
              </a:rPr>
              <a:t>г.г</a:t>
            </a:r>
            <a:r>
              <a:rPr lang="ru-RU" altLang="ru-RU" sz="1400" b="1" dirty="0">
                <a:latin typeface="Times New Roman" pitchFamily="18" charset="0"/>
              </a:rPr>
              <a:t>. по</a:t>
            </a:r>
          </a:p>
          <a:p>
            <a:pPr algn="ctr" eaLnBrk="1" hangingPunct="1"/>
            <a:r>
              <a:rPr lang="ru-RU" altLang="ru-RU" sz="1400" b="1" dirty="0" smtClean="0">
                <a:latin typeface="Times New Roman" pitchFamily="18" charset="0"/>
              </a:rPr>
              <a:t>3910,4 </a:t>
            </a:r>
            <a:r>
              <a:rPr lang="ru-RU" altLang="ru-RU" sz="1400" dirty="0" err="1">
                <a:latin typeface="Times New Roman" pitchFamily="18" charset="0"/>
              </a:rPr>
              <a:t>тыс.руб</a:t>
            </a:r>
            <a:r>
              <a:rPr lang="ru-RU" altLang="ru-RU" sz="1400" dirty="0">
                <a:latin typeface="Times New Roman" pitchFamily="18" charset="0"/>
              </a:rPr>
              <a:t>.</a:t>
            </a:r>
            <a:r>
              <a:rPr lang="ru-RU" altLang="ru-RU" sz="1400" b="1" dirty="0">
                <a:latin typeface="Times New Roman" pitchFamily="18" charset="0"/>
              </a:rPr>
              <a:t> ежегодно</a:t>
            </a:r>
          </a:p>
        </p:txBody>
      </p:sp>
      <p:grpSp>
        <p:nvGrpSpPr>
          <p:cNvPr id="87051" name="Скругленный прямоугольник 6"/>
          <p:cNvGrpSpPr>
            <a:grpSpLocks/>
          </p:cNvGrpSpPr>
          <p:nvPr/>
        </p:nvGrpSpPr>
        <p:grpSpPr bwMode="auto">
          <a:xfrm>
            <a:off x="4859338" y="4365625"/>
            <a:ext cx="4032250" cy="1295400"/>
            <a:chOff x="2842" y="2398"/>
            <a:chExt cx="2707" cy="628"/>
          </a:xfrm>
        </p:grpSpPr>
        <p:pic>
          <p:nvPicPr>
            <p:cNvPr id="87058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2025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по </a:t>
              </a:r>
              <a:r>
                <a:rPr lang="ru-RU" altLang="ru-RU" sz="1400" b="1" dirty="0" smtClean="0">
                  <a:latin typeface="Times New Roman" pitchFamily="18" charset="0"/>
                </a:rPr>
                <a:t>794,4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 </a:t>
              </a:r>
              <a:r>
                <a:rPr lang="ru-RU" altLang="ru-RU" sz="1400" dirty="0" smtClean="0">
                  <a:latin typeface="Times New Roman" pitchFamily="18" charset="0"/>
                </a:rPr>
                <a:t>ежегодно</a:t>
              </a:r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8705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 eaLnBrk="1" hangingPunct="1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«Развитие общего образования</a:t>
              </a:r>
              <a:r>
                <a:rPr lang="ru-RU" altLang="ru-RU" sz="1400" dirty="0" smtClean="0">
                  <a:latin typeface="Times New Roman" pitchFamily="18" charset="0"/>
                </a:rPr>
                <a:t>»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г</a:t>
              </a:r>
              <a:r>
                <a:rPr lang="ru-RU" altLang="ru-RU" sz="1400" b="1" dirty="0">
                  <a:latin typeface="Times New Roman" pitchFamily="18" charset="0"/>
                </a:rPr>
                <a:t>.- </a:t>
              </a:r>
              <a:r>
                <a:rPr lang="ru-RU" altLang="ru-RU" sz="1400" b="1" dirty="0" smtClean="0">
                  <a:latin typeface="Times New Roman" pitchFamily="18" charset="0"/>
                </a:rPr>
                <a:t>6938,0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2024 г.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2638,6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 smtClean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 2025 г.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4531,5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>
                <a:latin typeface="Times New Roman" pitchFamily="18" charset="0"/>
              </a:rPr>
              <a:t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Основных направлениях бюджетной  и налоговой политики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 на </a:t>
            </a:r>
            <a:r>
              <a:rPr lang="ru-RU" sz="2000" dirty="0" smtClean="0">
                <a:latin typeface="Times New Roman" pitchFamily="18" charset="0"/>
              </a:rPr>
              <a:t>2023 </a:t>
            </a:r>
            <a:r>
              <a:rPr lang="ru-RU" sz="2000" dirty="0">
                <a:latin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</a:rPr>
              <a:t>2024 </a:t>
            </a:r>
            <a:r>
              <a:rPr lang="ru-RU" sz="2000" dirty="0">
                <a:latin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</a:rPr>
              <a:t>2025 </a:t>
            </a:r>
            <a:r>
              <a:rPr lang="ru-RU" sz="2000" dirty="0">
                <a:latin typeface="Times New Roman" pitchFamily="18" charset="0"/>
              </a:rPr>
              <a:t>годов</a:t>
            </a:r>
          </a:p>
          <a:p>
            <a:r>
              <a:rPr lang="ru-RU" sz="2000" dirty="0">
                <a:latin typeface="Times New Roman" pitchFamily="18" charset="0"/>
              </a:rPr>
              <a:t>Прогноза социально-экономического развития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 на </a:t>
            </a:r>
            <a:r>
              <a:rPr lang="ru-RU" sz="2000" dirty="0" smtClean="0">
                <a:latin typeface="Times New Roman" pitchFamily="18" charset="0"/>
              </a:rPr>
              <a:t>2023 </a:t>
            </a:r>
            <a:r>
              <a:rPr lang="ru-RU" sz="2000" dirty="0">
                <a:latin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</a:rPr>
              <a:t>2024 </a:t>
            </a:r>
            <a:r>
              <a:rPr lang="ru-RU" sz="2000" dirty="0">
                <a:latin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</a:rPr>
              <a:t>2025 </a:t>
            </a:r>
            <a:r>
              <a:rPr lang="ru-RU" sz="2000" dirty="0">
                <a:latin typeface="Times New Roman" pitchFamily="18" charset="0"/>
              </a:rPr>
              <a:t>годов</a:t>
            </a:r>
          </a:p>
          <a:p>
            <a:r>
              <a:rPr lang="ru-RU" sz="2000" dirty="0">
                <a:latin typeface="Times New Roman" pitchFamily="18" charset="0"/>
              </a:rPr>
              <a:t>Муниципальных программах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</a:t>
            </a:r>
          </a:p>
          <a:p>
            <a:r>
              <a:rPr lang="ru-RU" sz="2000" dirty="0">
                <a:latin typeface="Times New Roman" pitchFamily="18" charset="0"/>
              </a:rPr>
              <a:t>Ожидаемом исполнении бюджета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 за </a:t>
            </a:r>
            <a:r>
              <a:rPr lang="ru-RU" sz="2000" dirty="0" smtClean="0">
                <a:latin typeface="Times New Roman" pitchFamily="18" charset="0"/>
              </a:rPr>
              <a:t>2022 </a:t>
            </a:r>
            <a:r>
              <a:rPr lang="ru-RU" sz="2000" dirty="0">
                <a:latin typeface="Times New Roman" pitchFamily="18" charset="0"/>
              </a:rPr>
              <a:t>год</a:t>
            </a:r>
          </a:p>
          <a:p>
            <a:r>
              <a:rPr lang="ru-RU" sz="2000" dirty="0">
                <a:latin typeface="Times New Roman" pitchFamily="18" charset="0"/>
              </a:rPr>
              <a:t>Бюджетного прогноза </a:t>
            </a:r>
            <a:r>
              <a:rPr lang="ru-RU" sz="2000" dirty="0" err="1">
                <a:latin typeface="Times New Roman" pitchFamily="18" charset="0"/>
              </a:rPr>
              <a:t>Тейковского</a:t>
            </a:r>
            <a:r>
              <a:rPr lang="ru-RU" sz="2000" dirty="0">
                <a:latin typeface="Times New Roman" pitchFamily="18" charset="0"/>
              </a:rPr>
              <a:t>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4643438" y="1341438"/>
            <a:ext cx="4064000" cy="1943100"/>
            <a:chOff x="84" y="1273"/>
            <a:chExt cx="2581" cy="818"/>
          </a:xfrm>
        </p:grpSpPr>
        <p:pic>
          <p:nvPicPr>
            <p:cNvPr id="880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0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«Развитие кадрового потенциала системы образования»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2023- 2025 </a:t>
              </a:r>
              <a:r>
                <a:rPr lang="ru-RU" altLang="ru-RU" sz="1600" b="1" dirty="0">
                  <a:latin typeface="Times New Roman" pitchFamily="18" charset="0"/>
                </a:rPr>
                <a:t>по 270,0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ежегодно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2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323850" y="2636838"/>
            <a:ext cx="4032250" cy="2160587"/>
            <a:chOff x="84" y="1273"/>
            <a:chExt cx="2581" cy="818"/>
          </a:xfrm>
        </p:grpSpPr>
        <p:pic>
          <p:nvPicPr>
            <p:cNvPr id="8806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68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«Организация целевой подготовки педагогов для работы в муниципальных образовательных организациях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 </a:t>
              </a:r>
              <a:r>
                <a:rPr lang="ru-RU" altLang="ru-RU" sz="1600" b="1" dirty="0">
                  <a:latin typeface="Times New Roman" pitchFamily="18" charset="0"/>
                </a:rPr>
                <a:t>- 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>
                  <a:latin typeface="Times New Roman" pitchFamily="18" charset="0"/>
                </a:rPr>
                <a:t>80,0 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endParaRPr lang="ru-RU" altLang="ru-RU" sz="12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3"/>
          <p:cNvGrpSpPr>
            <a:grpSpLocks/>
          </p:cNvGrpSpPr>
          <p:nvPr/>
        </p:nvGrpSpPr>
        <p:grpSpPr bwMode="auto">
          <a:xfrm>
            <a:off x="2268538" y="3500438"/>
            <a:ext cx="4535487" cy="1873250"/>
            <a:chOff x="92" y="2380"/>
            <a:chExt cx="2721" cy="506"/>
          </a:xfrm>
        </p:grpSpPr>
        <p:pic>
          <p:nvPicPr>
            <p:cNvPr id="890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«Повышение туристической привлекательности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района»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1300,0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.,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300,0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</a:p>
          </p:txBody>
        </p:sp>
      </p:grpSp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Развитие культуры и туризма в </a:t>
            </a:r>
            <a:r>
              <a:rPr lang="ru-RU" altLang="ru-RU" b="1" i="1" dirty="0" err="1">
                <a:latin typeface="Times New Roman" pitchFamily="18" charset="0"/>
              </a:rPr>
              <a:t>Тейковском</a:t>
            </a:r>
            <a:r>
              <a:rPr lang="ru-RU" altLang="ru-RU" b="1" i="1" dirty="0">
                <a:latin typeface="Times New Roman" pitchFamily="18" charset="0"/>
              </a:rPr>
              <a:t> муниципальном районе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– </a:t>
            </a:r>
            <a:r>
              <a:rPr lang="ru-RU" altLang="ru-RU" b="1" i="1" dirty="0" smtClean="0">
                <a:latin typeface="Times New Roman" pitchFamily="18" charset="0"/>
              </a:rPr>
              <a:t>13398,5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</a:rPr>
              <a:t>(4,9% </a:t>
            </a:r>
            <a:r>
              <a:rPr lang="ru-RU" altLang="ru-RU" b="1" i="1" dirty="0">
                <a:latin typeface="Times New Roman" pitchFamily="18" charset="0"/>
              </a:rPr>
              <a:t>от общего объёма расхода бюджета); </a:t>
            </a:r>
            <a:r>
              <a:rPr lang="ru-RU" altLang="ru-RU" b="1" i="1" dirty="0" smtClean="0">
                <a:latin typeface="Times New Roman" pitchFamily="18" charset="0"/>
              </a:rPr>
              <a:t>2024 г.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8776,6 </a:t>
            </a:r>
            <a:r>
              <a:rPr lang="ru-RU" altLang="ru-RU" b="1" i="1" dirty="0" err="1" smtClean="0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г.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8776,6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89091" name="Скругленный прямоугольник 5"/>
          <p:cNvGrpSpPr>
            <a:grpSpLocks/>
          </p:cNvGrpSpPr>
          <p:nvPr/>
        </p:nvGrpSpPr>
        <p:grpSpPr bwMode="auto">
          <a:xfrm>
            <a:off x="395288" y="1484313"/>
            <a:ext cx="4122737" cy="1584325"/>
            <a:chOff x="84" y="1252"/>
            <a:chExt cx="2581" cy="480"/>
          </a:xfrm>
        </p:grpSpPr>
        <p:pic>
          <p:nvPicPr>
            <p:cNvPr id="8909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«Развитие культуры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  <a:r>
                <a:rPr lang="ru-RU" altLang="ru-RU" sz="1600" dirty="0" smtClean="0">
                  <a:latin typeface="Times New Roman" pitchFamily="18" charset="0"/>
                </a:rPr>
                <a:t>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10106,3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6992,9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 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89092" name="Скругленный прямоугольник 4"/>
          <p:cNvGrpSpPr>
            <a:grpSpLocks/>
          </p:cNvGrpSpPr>
          <p:nvPr/>
        </p:nvGrpSpPr>
        <p:grpSpPr bwMode="auto">
          <a:xfrm>
            <a:off x="4716463" y="1412875"/>
            <a:ext cx="4129087" cy="1584325"/>
            <a:chOff x="125" y="1966"/>
            <a:chExt cx="2547" cy="369"/>
          </a:xfrm>
        </p:grpSpPr>
        <p:pic>
          <p:nvPicPr>
            <p:cNvPr id="89094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5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2023 </a:t>
              </a:r>
              <a:r>
                <a:rPr lang="ru-RU" altLang="ru-RU" sz="1400" b="1" dirty="0">
                  <a:latin typeface="Times New Roman" pitchFamily="18" charset="0"/>
                </a:rPr>
                <a:t>– </a:t>
              </a:r>
              <a:r>
                <a:rPr lang="ru-RU" altLang="ru-RU" sz="1400" b="1" dirty="0" smtClean="0">
                  <a:latin typeface="Times New Roman" pitchFamily="18" charset="0"/>
                </a:rPr>
                <a:t>1992,2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400" b="1" dirty="0" smtClean="0">
                  <a:latin typeface="Times New Roman" pitchFamily="18" charset="0"/>
                </a:rPr>
                <a:t>2024- 2025 </a:t>
              </a:r>
              <a:r>
                <a:rPr lang="ru-RU" altLang="ru-RU" sz="14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400" b="1" dirty="0" smtClean="0">
                  <a:latin typeface="Times New Roman" pitchFamily="18" charset="0"/>
                </a:rPr>
                <a:t>. по 1483,7 </a:t>
              </a:r>
              <a:r>
                <a:rPr lang="ru-RU" altLang="ru-RU" sz="14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400" b="1" dirty="0" smtClean="0">
                  <a:latin typeface="Times New Roman" pitchFamily="18" charset="0"/>
                </a:rPr>
                <a:t>. ежегодно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sp>
        <p:nvSpPr>
          <p:cNvPr id="89093" name="Заголовок 1"/>
          <p:cNvSpPr txBox="1">
            <a:spLocks/>
          </p:cNvSpPr>
          <p:nvPr/>
        </p:nvSpPr>
        <p:spPr bwMode="auto">
          <a:xfrm>
            <a:off x="684213" y="3409819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012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4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 eaLnBrk="1" hangingPunct="1"/>
              <a:r>
                <a:rPr lang="ru-RU" altLang="ru-RU" sz="1600" b="1">
                  <a:latin typeface="Times New Roman" pitchFamily="18" charset="0"/>
                </a:rPr>
                <a:t>2019 – 297,8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 eaLnBrk="1" hangingPunct="1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г. – 300,0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sz="1400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2021- 330,0 т.р.</a:t>
              </a:r>
            </a:p>
          </p:txBody>
        </p:sp>
      </p:grpSp>
      <p:sp>
        <p:nvSpPr>
          <p:cNvPr id="90114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  <p:sp>
        <p:nvSpPr>
          <p:cNvPr id="90115" name="Заголовок 1"/>
          <p:cNvSpPr txBox="1">
            <a:spLocks/>
          </p:cNvSpPr>
          <p:nvPr/>
        </p:nvSpPr>
        <p:spPr bwMode="auto">
          <a:xfrm>
            <a:off x="684213" y="404813"/>
            <a:ext cx="8064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Развитие физической культуры и спорта в </a:t>
            </a:r>
            <a:r>
              <a:rPr lang="ru-RU" altLang="ru-RU" b="1" i="1" dirty="0" err="1">
                <a:latin typeface="Times New Roman" pitchFamily="18" charset="0"/>
              </a:rPr>
              <a:t>Тейковском</a:t>
            </a:r>
            <a:r>
              <a:rPr lang="ru-RU" altLang="ru-RU" b="1" i="1" dirty="0">
                <a:latin typeface="Times New Roman" pitchFamily="18" charset="0"/>
              </a:rPr>
              <a:t> муниципальном районе       </a:t>
            </a:r>
          </a:p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       </a:t>
            </a:r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   -  </a:t>
            </a:r>
            <a:r>
              <a:rPr lang="ru-RU" altLang="ru-RU" b="1" i="1" dirty="0" smtClean="0">
                <a:latin typeface="Times New Roman" pitchFamily="18" charset="0"/>
              </a:rPr>
              <a:t>620,0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(0,2 % от общего объёма расхода бюджета); </a:t>
            </a:r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b="1" i="1" dirty="0">
                <a:latin typeface="Times New Roman" pitchFamily="18" charset="0"/>
              </a:rPr>
              <a:t>годы по 530,0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90116" name="Скругленный прямоугольник 3"/>
          <p:cNvGrpSpPr>
            <a:grpSpLocks/>
          </p:cNvGrpSpPr>
          <p:nvPr/>
        </p:nvGrpSpPr>
        <p:grpSpPr bwMode="auto">
          <a:xfrm>
            <a:off x="2268537" y="1820863"/>
            <a:ext cx="4535488" cy="2544762"/>
            <a:chOff x="92" y="2380"/>
            <a:chExt cx="2721" cy="506"/>
          </a:xfrm>
        </p:grpSpPr>
        <p:pic>
          <p:nvPicPr>
            <p:cNvPr id="9012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2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«Организация физкультурно-массовых, спортивных мероприятий и участие спортсменов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в районных, областных, зональных и региональных соревнованиях»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420,0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2024 – 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330,0</a:t>
              </a:r>
              <a:r>
                <a:rPr lang="ru-RU" altLang="ru-RU" sz="1600" dirty="0" smtClean="0">
                  <a:latin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 smtClean="0">
                  <a:latin typeface="Times New Roman" pitchFamily="18" charset="0"/>
                </a:rPr>
                <a:t>.</a:t>
              </a:r>
              <a:r>
                <a:rPr lang="ru-RU" altLang="ru-RU" sz="1600" b="1" dirty="0" smtClean="0">
                  <a:latin typeface="Times New Roman" pitchFamily="18" charset="0"/>
                </a:rPr>
                <a:t> ежегодно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90117" name="Скругленный прямоугольник 5"/>
          <p:cNvGrpSpPr>
            <a:grpSpLocks/>
          </p:cNvGrpSpPr>
          <p:nvPr/>
        </p:nvGrpSpPr>
        <p:grpSpPr bwMode="auto">
          <a:xfrm>
            <a:off x="2411413" y="4724400"/>
            <a:ext cx="4321175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012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0118" name="Text Box 13"/>
          <p:cNvSpPr txBox="1">
            <a:spLocks noChangeArrowheads="1"/>
          </p:cNvSpPr>
          <p:nvPr/>
        </p:nvSpPr>
        <p:spPr bwMode="auto">
          <a:xfrm>
            <a:off x="2463800" y="4941888"/>
            <a:ext cx="3873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dirty="0"/>
              <a:t>«Реализация программ спортивной</a:t>
            </a:r>
          </a:p>
          <a:p>
            <a:pPr eaLnBrk="1" hangingPunct="1"/>
            <a:r>
              <a:rPr lang="ru-RU" sz="1400" dirty="0"/>
              <a:t> подготовки по видам спорта»</a:t>
            </a:r>
          </a:p>
          <a:p>
            <a:pPr eaLnBrk="1" hangingPunct="1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2023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 200,0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ежегодно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heel spokes="2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1138" name="Скругленный прямоугольник 6"/>
          <p:cNvGrpSpPr>
            <a:grpSpLocks/>
          </p:cNvGrpSpPr>
          <p:nvPr/>
        </p:nvGrpSpPr>
        <p:grpSpPr bwMode="auto">
          <a:xfrm>
            <a:off x="3779838" y="4149726"/>
            <a:ext cx="4392612" cy="2303610"/>
            <a:chOff x="2887" y="2454"/>
            <a:chExt cx="2707" cy="649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4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3593,2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 </a:t>
              </a:r>
              <a:r>
                <a:rPr lang="ru-RU" altLang="ru-RU" sz="1600" b="1" dirty="0" smtClean="0">
                  <a:latin typeface="Times New Roman" pitchFamily="18" charset="0"/>
                </a:rPr>
                <a:t>2024-2025 </a:t>
              </a:r>
              <a:r>
                <a:rPr lang="ru-RU" altLang="ru-RU" sz="1600" b="1" dirty="0">
                  <a:latin typeface="Times New Roman" pitchFamily="18" charset="0"/>
                </a:rPr>
                <a:t>по </a:t>
              </a:r>
              <a:r>
                <a:rPr lang="ru-RU" altLang="ru-RU" sz="1600" b="1" dirty="0" smtClean="0">
                  <a:latin typeface="Times New Roman" pitchFamily="18" charset="0"/>
                </a:rPr>
                <a:t>2267,1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</a:p>
          </p:txBody>
        </p:sp>
      </p:grpSp>
      <p:grpSp>
        <p:nvGrpSpPr>
          <p:cNvPr id="91139" name="Скругленный прямоугольник 8"/>
          <p:cNvGrpSpPr>
            <a:grpSpLocks/>
          </p:cNvGrpSpPr>
          <p:nvPr/>
        </p:nvGrpSpPr>
        <p:grpSpPr bwMode="auto">
          <a:xfrm>
            <a:off x="755650" y="1844675"/>
            <a:ext cx="5184775" cy="1512888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2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«Развитие газификации 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2337,7 </a:t>
              </a:r>
              <a:r>
                <a:rPr lang="ru-RU" altLang="ru-RU" sz="1600" dirty="0" err="1">
                  <a:latin typeface="Times New Roman" pitchFamily="18" charset="0"/>
                </a:rPr>
                <a:t>т.руб</a:t>
              </a:r>
              <a:r>
                <a:rPr lang="ru-RU" altLang="ru-RU" sz="1600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2023- 337,7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2024- </a:t>
              </a:r>
              <a:r>
                <a:rPr lang="ru-RU" altLang="ru-RU" sz="1600" b="1" dirty="0">
                  <a:latin typeface="Times New Roman" pitchFamily="18" charset="0"/>
                </a:rPr>
                <a:t>337,7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1140" name="Заголовок 1"/>
          <p:cNvSpPr txBox="1">
            <a:spLocks/>
          </p:cNvSpPr>
          <p:nvPr/>
        </p:nvSpPr>
        <p:spPr bwMode="auto">
          <a:xfrm>
            <a:off x="0" y="333375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Обеспечение качественным жильем,  услугами жилищно-коммунального хозяйства и улучшение состояния  коммунальной инфраструктуры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endParaRPr lang="ru-RU" altLang="ru-RU" b="1" i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-  </a:t>
            </a:r>
            <a:r>
              <a:rPr lang="ru-RU" altLang="ru-RU" b="1" i="1" dirty="0" smtClean="0">
                <a:latin typeface="Times New Roman" pitchFamily="18" charset="0"/>
              </a:rPr>
              <a:t>17968,8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</a:rPr>
              <a:t>(6,6 </a:t>
            </a:r>
            <a:r>
              <a:rPr lang="ru-RU" altLang="ru-RU" b="1" i="1" dirty="0">
                <a:latin typeface="Times New Roman" pitchFamily="18" charset="0"/>
              </a:rPr>
              <a:t>% от общего объёма расхода бюджета);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– 2025 годы по 13515,6 </a:t>
            </a:r>
            <a:r>
              <a:rPr lang="ru-RU" altLang="ru-RU" b="1" i="1" dirty="0" err="1" smtClean="0">
                <a:latin typeface="Times New Roman" pitchFamily="18" charset="0"/>
              </a:rPr>
              <a:t>тыс.руб</a:t>
            </a:r>
            <a:r>
              <a:rPr lang="ru-RU" altLang="ru-RU" b="1" i="1" dirty="0" smtClean="0">
                <a:latin typeface="Times New Roman" pitchFamily="18" charset="0"/>
              </a:rPr>
              <a:t>. ежегодно</a:t>
            </a:r>
            <a:endParaRPr lang="ru-RU" altLang="ru-RU" b="1" i="1" dirty="0">
              <a:latin typeface="Times New Roman" pitchFamily="18" charset="0"/>
            </a:endParaRPr>
          </a:p>
          <a:p>
            <a:pPr algn="ctr" eaLnBrk="1" hangingPunct="1"/>
            <a:endParaRPr lang="ru-RU" altLang="ru-RU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2162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217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8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«Обеспечение населения 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 теплоснабжением»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2023- 9650,0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2024-2025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9362,3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 </a:t>
              </a:r>
            </a:p>
          </p:txBody>
        </p:sp>
      </p:grpSp>
      <p:sp>
        <p:nvSpPr>
          <p:cNvPr id="92163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</a:endParaRPr>
          </a:p>
        </p:txBody>
      </p:sp>
      <p:grpSp>
        <p:nvGrpSpPr>
          <p:cNvPr id="92164" name="Скругленный прямоугольник 5"/>
          <p:cNvGrpSpPr>
            <a:grpSpLocks/>
          </p:cNvGrpSpPr>
          <p:nvPr/>
        </p:nvGrpSpPr>
        <p:grpSpPr bwMode="auto">
          <a:xfrm>
            <a:off x="395288" y="3219073"/>
            <a:ext cx="4032250" cy="3162255"/>
            <a:chOff x="50" y="1184"/>
            <a:chExt cx="2581" cy="536"/>
          </a:xfrm>
        </p:grpSpPr>
        <p:pic>
          <p:nvPicPr>
            <p:cNvPr id="9217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8" name="Text Box 9"/>
            <p:cNvSpPr txBox="1">
              <a:spLocks noChangeArrowheads="1"/>
            </p:cNvSpPr>
            <p:nvPr/>
          </p:nvSpPr>
          <p:spPr bwMode="auto">
            <a:xfrm>
              <a:off x="126" y="1203"/>
              <a:ext cx="2462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накоплению, сбору (в том числе раздельному накоплению), сбору, транспортированию, обработке, утилизации, обезвреживанию, захоронению твердых коммунальных отходов на территории 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500,0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2024-2025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</a:t>
              </a:r>
              <a:r>
                <a:rPr lang="ru-RU" altLang="ru-RU" sz="1600" b="1" dirty="0">
                  <a:latin typeface="Times New Roman" pitchFamily="18" charset="0"/>
                </a:rPr>
                <a:t>по 360,6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 smtClean="0">
                  <a:latin typeface="Times New Roman" pitchFamily="18" charset="0"/>
                </a:rPr>
                <a:t>. ежегодно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92165" name="Скругленный прямоугольник 5"/>
          <p:cNvGrpSpPr>
            <a:grpSpLocks/>
          </p:cNvGrpSpPr>
          <p:nvPr/>
        </p:nvGrpSpPr>
        <p:grpSpPr bwMode="auto">
          <a:xfrm>
            <a:off x="395288" y="333374"/>
            <a:ext cx="4105275" cy="2232025"/>
            <a:chOff x="50" y="1184"/>
            <a:chExt cx="2581" cy="506"/>
          </a:xfrm>
        </p:grpSpPr>
        <p:pic>
          <p:nvPicPr>
            <p:cNvPr id="9217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«Обеспечение водоснабжением жителей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</a:t>
              </a:r>
              <a:r>
                <a:rPr lang="ru-RU" altLang="ru-RU" sz="1400" dirty="0" smtClean="0">
                  <a:latin typeface="Times New Roman" pitchFamily="18" charset="0"/>
                </a:rPr>
                <a:t>»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1187,9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2024-2025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887,9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ежегодно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92166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217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«Содержание территорий сельских кладбищ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– 600,0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2024 - 2025г.г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 по 200,0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8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21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-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dirty="0">
                  <a:latin typeface="Times New Roman" pitchFamily="18" charset="0"/>
                </a:rPr>
                <a:t>по </a:t>
              </a:r>
              <a:r>
                <a:rPr lang="ru-RU" altLang="ru-RU" sz="1600" b="1" dirty="0">
                  <a:latin typeface="Times New Roman" pitchFamily="18" charset="0"/>
                </a:rPr>
                <a:t>100,0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6"/>
          <p:cNvGrpSpPr>
            <a:grpSpLocks/>
          </p:cNvGrpSpPr>
          <p:nvPr/>
        </p:nvGrpSpPr>
        <p:grpSpPr bwMode="auto">
          <a:xfrm>
            <a:off x="395288" y="1347446"/>
            <a:ext cx="3816350" cy="1937090"/>
            <a:chOff x="2842" y="2454"/>
            <a:chExt cx="2707" cy="580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7" name="Text Box 12"/>
            <p:cNvSpPr txBox="1">
              <a:spLocks noChangeArrowheads="1"/>
            </p:cNvSpPr>
            <p:nvPr/>
          </p:nvSpPr>
          <p:spPr bwMode="auto">
            <a:xfrm>
              <a:off x="2915" y="2517"/>
              <a:ext cx="2634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Подпрограмма «Создание условий для развития молодежной политики на территории </a:t>
              </a:r>
              <a:r>
                <a:rPr lang="ru-RU" altLang="ru-RU" sz="1400" b="1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b="1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190,0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</a:t>
              </a: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Реализация молодежной политики на территории в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по 340,0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(0,1 %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</a:t>
            </a:r>
          </a:p>
          <a:p>
            <a:pPr algn="ctr" eaLnBrk="1" hangingPunct="1"/>
            <a:endParaRPr lang="ru-RU" altLang="ru-RU" sz="1600" b="1" i="1" dirty="0">
              <a:latin typeface="Times New Roman" pitchFamily="18" charset="0"/>
            </a:endParaRP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 b="1" i="1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Экономическое </a:t>
            </a:r>
            <a:r>
              <a:rPr lang="ru-RU" altLang="ru-RU" b="1" i="1" dirty="0">
                <a:latin typeface="Times New Roman" pitchFamily="18" charset="0"/>
              </a:rPr>
              <a:t>развитие </a:t>
            </a:r>
            <a:r>
              <a:rPr lang="ru-RU" altLang="ru-RU" b="1" i="1" dirty="0" err="1">
                <a:latin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</a:rPr>
              <a:t> муниципального района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2025 годы  </a:t>
            </a:r>
            <a:r>
              <a:rPr lang="ru-RU" altLang="ru-RU" b="1" i="1" dirty="0">
                <a:latin typeface="Times New Roman" pitchFamily="18" charset="0"/>
              </a:rPr>
              <a:t>- по  </a:t>
            </a:r>
            <a:r>
              <a:rPr lang="ru-RU" altLang="ru-RU" b="1" i="1" dirty="0" smtClean="0">
                <a:latin typeface="Times New Roman" pitchFamily="18" charset="0"/>
              </a:rPr>
              <a:t>500,0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 smtClean="0">
                <a:latin typeface="Times New Roman" pitchFamily="18" charset="0"/>
              </a:rPr>
              <a:t>. ежегодно </a:t>
            </a:r>
            <a:r>
              <a:rPr lang="ru-RU" altLang="ru-RU" b="1" i="1" dirty="0">
                <a:latin typeface="Times New Roman" pitchFamily="18" charset="0"/>
              </a:rPr>
              <a:t>(0,2 % от общего объёма расхода бюджета)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319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dirty="0">
                <a:latin typeface="Times New Roman" pitchFamily="18" charset="0"/>
              </a:rPr>
              <a:t>Подпрограмма «Поддержка и развитие малого и среднего предпринимательства в </a:t>
            </a:r>
            <a:r>
              <a:rPr lang="ru-RU" altLang="ru-RU" sz="1600" dirty="0" err="1">
                <a:latin typeface="Times New Roman" pitchFamily="18" charset="0"/>
              </a:rPr>
              <a:t>Тейковском</a:t>
            </a:r>
            <a:r>
              <a:rPr lang="ru-RU" altLang="ru-RU" sz="1600" dirty="0">
                <a:latin typeface="Times New Roman" pitchFamily="18" charset="0"/>
              </a:rPr>
              <a:t> муниципальном районе»</a:t>
            </a:r>
          </a:p>
          <a:p>
            <a:pPr algn="ctr" eaLnBrk="1" hangingPunct="1"/>
            <a:r>
              <a:rPr lang="ru-RU" altLang="ru-RU" sz="1600" b="1" dirty="0" smtClean="0">
                <a:latin typeface="Times New Roman" pitchFamily="18" charset="0"/>
              </a:rPr>
              <a:t>2023 </a:t>
            </a:r>
            <a:r>
              <a:rPr lang="ru-RU" altLang="ru-RU" sz="1600" b="1" dirty="0">
                <a:latin typeface="Times New Roman" pitchFamily="18" charset="0"/>
              </a:rPr>
              <a:t>– </a:t>
            </a:r>
            <a:r>
              <a:rPr lang="ru-RU" altLang="ru-RU" sz="1600" b="1" dirty="0" smtClean="0">
                <a:latin typeface="Times New Roman" pitchFamily="18" charset="0"/>
              </a:rPr>
              <a:t>2025 </a:t>
            </a:r>
            <a:r>
              <a:rPr lang="ru-RU" altLang="ru-RU" sz="1600" b="1" dirty="0" err="1">
                <a:latin typeface="Times New Roman" pitchFamily="18" charset="0"/>
              </a:rPr>
              <a:t>г.г</a:t>
            </a:r>
            <a:r>
              <a:rPr lang="ru-RU" altLang="ru-RU" sz="1600" b="1" dirty="0">
                <a:latin typeface="Times New Roman" pitchFamily="18" charset="0"/>
              </a:rPr>
              <a:t>. по </a:t>
            </a:r>
            <a:r>
              <a:rPr lang="ru-RU" altLang="ru-RU" sz="1600" b="1" dirty="0" smtClean="0">
                <a:latin typeface="Times New Roman" pitchFamily="18" charset="0"/>
              </a:rPr>
              <a:t>50</a:t>
            </a:r>
            <a:r>
              <a:rPr lang="ru-RU" altLang="ru-RU" sz="1600" b="1" dirty="0" smtClean="0">
                <a:latin typeface="Times New Roman" pitchFamily="18" charset="0"/>
              </a:rPr>
              <a:t>0,0 </a:t>
            </a:r>
            <a:r>
              <a:rPr lang="ru-RU" altLang="ru-RU" sz="1600" dirty="0" err="1">
                <a:latin typeface="Times New Roman" pitchFamily="18" charset="0"/>
              </a:rPr>
              <a:t>тыс.руб</a:t>
            </a:r>
            <a:r>
              <a:rPr lang="ru-RU" altLang="ru-RU" sz="1600" b="1" dirty="0">
                <a:latin typeface="Times New Roman" pitchFamily="18" charset="0"/>
              </a:rPr>
              <a:t>.</a:t>
            </a:r>
          </a:p>
          <a:p>
            <a:pPr algn="ctr" eaLnBrk="1" hangingPunct="1"/>
            <a:r>
              <a:rPr lang="ru-RU" altLang="ru-RU" sz="1600" b="1" dirty="0">
                <a:latin typeface="Times New Roman" pitchFamily="18" charset="0"/>
              </a:rPr>
              <a:t>ежегодно </a:t>
            </a: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 rot="10800000" flipV="1">
            <a:off x="5679469" y="4210218"/>
            <a:ext cx="5257922" cy="170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3193" name="Скругленный прямоугольник 6"/>
          <p:cNvGrpSpPr>
            <a:grpSpLocks/>
          </p:cNvGrpSpPr>
          <p:nvPr/>
        </p:nvGrpSpPr>
        <p:grpSpPr bwMode="auto">
          <a:xfrm>
            <a:off x="4716463" y="1324227"/>
            <a:ext cx="3816350" cy="1960313"/>
            <a:chOff x="2842" y="2454"/>
            <a:chExt cx="2707" cy="580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5" name="Text Box 12"/>
            <p:cNvSpPr txBox="1">
              <a:spLocks noChangeArrowheads="1"/>
            </p:cNvSpPr>
            <p:nvPr/>
          </p:nvSpPr>
          <p:spPr bwMode="auto">
            <a:xfrm>
              <a:off x="2915" y="2507"/>
              <a:ext cx="2634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b="1" dirty="0">
                  <a:latin typeface="Times New Roman" pitchFamily="18" charset="0"/>
                </a:rPr>
                <a:t>Подпрограмма «Патриотическое воспитание  детей и молодежи и </a:t>
              </a:r>
              <a:r>
                <a:rPr lang="ru-RU" altLang="ru-RU" sz="1400" b="1" dirty="0" err="1">
                  <a:latin typeface="Times New Roman" pitchFamily="18" charset="0"/>
                </a:rPr>
                <a:t>подкоговка</a:t>
              </a:r>
              <a:r>
                <a:rPr lang="ru-RU" altLang="ru-RU" sz="1400" b="1" dirty="0">
                  <a:latin typeface="Times New Roman" pitchFamily="18" charset="0"/>
                </a:rPr>
                <a:t> молодежи </a:t>
              </a:r>
              <a:r>
                <a:rPr lang="ru-RU" altLang="ru-RU" sz="1400" b="1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b="1" dirty="0">
                  <a:latin typeface="Times New Roman" pitchFamily="18" charset="0"/>
                </a:rPr>
                <a:t> муниципального района к военной службе</a:t>
              </a:r>
              <a:r>
                <a:rPr lang="ru-RU" altLang="ru-RU" sz="1400" b="1" dirty="0" smtClean="0">
                  <a:latin typeface="Times New Roman" pitchFamily="18" charset="0"/>
                </a:rPr>
                <a:t>»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150,0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6"/>
          <p:cNvGrpSpPr>
            <a:grpSpLocks/>
          </p:cNvGrpSpPr>
          <p:nvPr/>
        </p:nvGrpSpPr>
        <p:grpSpPr bwMode="auto">
          <a:xfrm>
            <a:off x="2051050" y="1484313"/>
            <a:ext cx="5113338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1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</a:t>
              </a:r>
              <a:r>
                <a:rPr lang="ru-RU" altLang="ru-RU" sz="1600" dirty="0" smtClean="0">
                  <a:latin typeface="Times New Roman" pitchFamily="18" charset="0"/>
                </a:rPr>
                <a:t>«Проведение </a:t>
              </a:r>
              <a:r>
                <a:rPr lang="ru-RU" altLang="ru-RU" sz="1600" dirty="0">
                  <a:latin typeface="Times New Roman" pitchFamily="18" charset="0"/>
                </a:rPr>
                <a:t>комплексных кадастровых работ на территории 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  <a:endParaRPr lang="ru-RU" altLang="ru-RU" sz="1600" dirty="0" smtClean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– 875,9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 г.- 1399,0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2025 г. – 1565,7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</a:t>
              </a:r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</p:txBody>
        </p:sp>
      </p:grpSp>
      <p:sp>
        <p:nvSpPr>
          <p:cNvPr id="9421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Планировка территории и проведение комплексных кадастровых работ на территории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8226,2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3,0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),</a:t>
            </a:r>
          </a:p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>
                <a:latin typeface="Times New Roman" pitchFamily="18" charset="0"/>
              </a:rPr>
              <a:t>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4399,0 </a:t>
            </a:r>
            <a:r>
              <a:rPr lang="ru-RU" altLang="ru-RU" b="1" i="1" dirty="0" err="1" smtClean="0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b="1" i="1" dirty="0">
                <a:latin typeface="Times New Roman" pitchFamily="18" charset="0"/>
              </a:rPr>
              <a:t>год – </a:t>
            </a:r>
            <a:r>
              <a:rPr lang="ru-RU" altLang="ru-RU" b="1" i="1" dirty="0" smtClean="0">
                <a:latin typeface="Times New Roman" pitchFamily="18" charset="0"/>
              </a:rPr>
              <a:t>2243,7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  <a:endParaRPr lang="ru-RU" altLang="ru-RU" sz="1600" b="1" i="1" dirty="0">
              <a:latin typeface="Times New Roman" pitchFamily="18" charset="0"/>
            </a:endParaRP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3573463"/>
            <a:ext cx="51847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3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2268538" y="3860800"/>
            <a:ext cx="51117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dirty="0">
                <a:latin typeface="Times New Roman" pitchFamily="18" charset="0"/>
              </a:rPr>
              <a:t>Подпрограмма «Комплексное развитие сельских территорий </a:t>
            </a:r>
            <a:r>
              <a:rPr lang="ru-RU" altLang="ru-RU" sz="1600" dirty="0" err="1">
                <a:latin typeface="Times New Roman" pitchFamily="18" charset="0"/>
              </a:rPr>
              <a:t>Тейковского</a:t>
            </a:r>
            <a:r>
              <a:rPr lang="ru-RU" altLang="ru-RU" sz="1600" dirty="0">
                <a:latin typeface="Times New Roman" pitchFamily="18" charset="0"/>
              </a:rPr>
              <a:t> муниципального района</a:t>
            </a:r>
            <a:r>
              <a:rPr lang="ru-RU" altLang="ru-RU" sz="1600" dirty="0" smtClean="0">
                <a:latin typeface="Times New Roman" pitchFamily="18" charset="0"/>
              </a:rPr>
              <a:t>»</a:t>
            </a:r>
          </a:p>
          <a:p>
            <a:pPr algn="ctr" eaLnBrk="1" hangingPunct="1"/>
            <a:endParaRPr lang="ru-RU" altLang="ru-RU" sz="16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b="1" dirty="0" smtClean="0">
                <a:latin typeface="Times New Roman" pitchFamily="18" charset="0"/>
              </a:rPr>
              <a:t>2023 г. </a:t>
            </a:r>
            <a:r>
              <a:rPr lang="ru-RU" altLang="ru-RU" sz="1600" b="1" dirty="0">
                <a:latin typeface="Times New Roman" pitchFamily="18" charset="0"/>
              </a:rPr>
              <a:t>– </a:t>
            </a:r>
            <a:r>
              <a:rPr lang="ru-RU" altLang="ru-RU" sz="1600" b="1" dirty="0" smtClean="0">
                <a:latin typeface="Times New Roman" pitchFamily="18" charset="0"/>
              </a:rPr>
              <a:t>7350,3 </a:t>
            </a:r>
            <a:r>
              <a:rPr lang="ru-RU" altLang="ru-RU" sz="1600" b="1" dirty="0" err="1" smtClean="0">
                <a:latin typeface="Times New Roman" pitchFamily="18" charset="0"/>
              </a:rPr>
              <a:t>тыс.руб</a:t>
            </a:r>
            <a:r>
              <a:rPr lang="ru-RU" altLang="ru-RU" sz="1600" b="1" dirty="0" smtClean="0">
                <a:latin typeface="Times New Roman" pitchFamily="18" charset="0"/>
              </a:rPr>
              <a:t>.; 2024 г. - 3000,0 </a:t>
            </a:r>
            <a:r>
              <a:rPr lang="ru-RU" altLang="ru-RU" sz="1600" b="1" dirty="0" err="1" smtClean="0">
                <a:latin typeface="Times New Roman" pitchFamily="18" charset="0"/>
              </a:rPr>
              <a:t>тыс.руб</a:t>
            </a:r>
            <a:r>
              <a:rPr lang="ru-RU" altLang="ru-RU" sz="1600" b="1" dirty="0" smtClean="0">
                <a:latin typeface="Times New Roman" pitchFamily="18" charset="0"/>
              </a:rPr>
              <a:t>., </a:t>
            </a:r>
            <a:endParaRPr lang="ru-RU" altLang="ru-RU" sz="1600" b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b="1" dirty="0" smtClean="0">
                <a:latin typeface="Times New Roman" pitchFamily="18" charset="0"/>
              </a:rPr>
              <a:t>2025 </a:t>
            </a:r>
            <a:r>
              <a:rPr lang="ru-RU" altLang="ru-RU" sz="1600" b="1" dirty="0">
                <a:latin typeface="Times New Roman" pitchFamily="18" charset="0"/>
              </a:rPr>
              <a:t>г. – 678,0 </a:t>
            </a:r>
            <a:r>
              <a:rPr lang="ru-RU" altLang="ru-RU" sz="1600" b="1" dirty="0" err="1">
                <a:latin typeface="Times New Roman" pitchFamily="18" charset="0"/>
              </a:rPr>
              <a:t>тыс.руб</a:t>
            </a:r>
            <a:r>
              <a:rPr lang="ru-RU" altLang="ru-RU" sz="1600" b="1" dirty="0">
                <a:latin typeface="Times New Roman" pitchFamily="18" charset="0"/>
              </a:rPr>
              <a:t>. 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411413" y="4724400"/>
            <a:ext cx="48244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и дорог внутри населенных пунктов»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2303,0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</a:t>
              </a:r>
            </a:p>
            <a:p>
              <a:pPr algn="ctr" eaLnBrk="1" hangingPunct="1"/>
              <a:r>
                <a:rPr lang="ru-RU" altLang="ru-RU" sz="1600" dirty="0" smtClean="0">
                  <a:latin typeface="Times New Roman" pitchFamily="18" charset="0"/>
                </a:rPr>
                <a:t> </a:t>
              </a:r>
              <a:r>
                <a:rPr lang="ru-RU" altLang="ru-RU" sz="1600" dirty="0">
                  <a:latin typeface="Times New Roman" pitchFamily="18" charset="0"/>
                </a:rPr>
                <a:t>ежегодно</a:t>
              </a: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Повышение безопасности дорожного движения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17822,2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(6,6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</a:t>
            </a:r>
            <a:r>
              <a:rPr lang="ru-RU" altLang="ru-RU" b="1" i="1" dirty="0" smtClean="0">
                <a:latin typeface="Times New Roman" pitchFamily="18" charset="0"/>
              </a:rPr>
              <a:t>8089,3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г. – </a:t>
            </a:r>
            <a:r>
              <a:rPr lang="ru-RU" altLang="ru-RU" b="1" i="1" dirty="0" smtClean="0">
                <a:latin typeface="Times New Roman" pitchFamily="18" charset="0"/>
              </a:rPr>
              <a:t>8659,1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7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5238" name="Скругленный прямоугольник 6"/>
          <p:cNvGrpSpPr>
            <a:grpSpLocks/>
          </p:cNvGrpSpPr>
          <p:nvPr/>
        </p:nvGrpSpPr>
        <p:grpSpPr bwMode="auto">
          <a:xfrm>
            <a:off x="4859338" y="3508854"/>
            <a:ext cx="3959225" cy="2441094"/>
            <a:chOff x="2842" y="2454"/>
            <a:chExt cx="2707" cy="580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0" name="Text Box 12"/>
            <p:cNvSpPr txBox="1">
              <a:spLocks noChangeArrowheads="1"/>
            </p:cNvSpPr>
            <p:nvPr/>
          </p:nvSpPr>
          <p:spPr bwMode="auto">
            <a:xfrm>
              <a:off x="2842" y="2461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и дорог внутри населенных пунктов»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2023г.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15219,2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2024 г. – 5501,3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2025 г. -6071,1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6258" name="Скругленный прямоугольник 3"/>
          <p:cNvGrpSpPr>
            <a:grpSpLocks/>
          </p:cNvGrpSpPr>
          <p:nvPr/>
        </p:nvGrpSpPr>
        <p:grpSpPr bwMode="auto">
          <a:xfrm>
            <a:off x="2483768" y="3500438"/>
            <a:ext cx="4536157" cy="1995487"/>
            <a:chOff x="-231" y="2482"/>
            <a:chExt cx="2891" cy="339"/>
          </a:xfrm>
        </p:grpSpPr>
        <p:pic>
          <p:nvPicPr>
            <p:cNvPr id="962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3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</a:t>
              </a:r>
              <a:r>
                <a:rPr lang="ru-RU" altLang="ru-RU" sz="1600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-2025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250,0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endParaRPr lang="ru-RU" altLang="ru-RU" sz="1600" b="1" dirty="0" smtClean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ежегодно</a:t>
              </a:r>
              <a:endParaRPr lang="ru-RU" altLang="ru-RU" sz="16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6259" name="Скругленный прямоугольник 5"/>
          <p:cNvGrpSpPr>
            <a:grpSpLocks/>
          </p:cNvGrpSpPr>
          <p:nvPr/>
        </p:nvGrpSpPr>
        <p:grpSpPr bwMode="auto">
          <a:xfrm>
            <a:off x="2195513" y="1341438"/>
            <a:ext cx="4754562" cy="2211978"/>
            <a:chOff x="84" y="1318"/>
            <a:chExt cx="2565" cy="468"/>
          </a:xfrm>
        </p:grpSpPr>
        <p:pic>
          <p:nvPicPr>
            <p:cNvPr id="96260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1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56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«Формирование законопослушного поведения участников дорожного движения в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Тейковском</a:t>
              </a:r>
              <a:r>
                <a:rPr lang="ru-RU" altLang="ru-RU" sz="1600" dirty="0">
                  <a:latin typeface="Times New Roman" pitchFamily="18" charset="0"/>
                </a:rPr>
                <a:t> муниципальном районе» 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2023г. – 50,0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, 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 35,0,0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ежегодно 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>
                <a:buFont typeface="Wingdings" pitchFamily="2" charset="2"/>
                <a:buNone/>
              </a:pPr>
              <a:endParaRPr lang="ru-RU" altLang="ru-RU" sz="16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282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9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«Управление и распоряжение имуществом, находящимся в муниципальной собственности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1700,0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ежегодно, </a:t>
              </a:r>
              <a:r>
                <a:rPr lang="ru-RU" altLang="ru-RU" sz="1600" b="1" dirty="0" smtClean="0">
                  <a:latin typeface="Times New Roman" pitchFamily="18" charset="0"/>
                </a:rPr>
                <a:t>2025 г</a:t>
              </a:r>
              <a:r>
                <a:rPr lang="ru-RU" altLang="ru-RU" sz="1600" b="1" dirty="0">
                  <a:latin typeface="Times New Roman" pitchFamily="18" charset="0"/>
                </a:rPr>
                <a:t>. - 500,0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 </a:t>
              </a:r>
            </a:p>
          </p:txBody>
        </p:sp>
      </p:grpSp>
      <p:sp>
        <p:nvSpPr>
          <p:cNvPr id="97283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Управление муниципальным имуществом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2575,0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0,9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2575,0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b="1" i="1" dirty="0">
                <a:latin typeface="Times New Roman" pitchFamily="18" charset="0"/>
              </a:rPr>
              <a:t>– 1375,0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7286" name="Скругленный прямоугольник 6"/>
          <p:cNvGrpSpPr>
            <a:grpSpLocks/>
          </p:cNvGrpSpPr>
          <p:nvPr/>
        </p:nvGrpSpPr>
        <p:grpSpPr bwMode="auto">
          <a:xfrm>
            <a:off x="4859338" y="3789040"/>
            <a:ext cx="3959225" cy="216091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8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«Обеспечение рационального, эффективного использования земельных участков, государственная собственность на которые не разграничена»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875,0 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dirty="0">
                <a:latin typeface="Calibri" pitchFamily="34" charset="0"/>
              </a:rPr>
              <a:t> </a:t>
            </a:r>
            <a:r>
              <a:rPr lang="ru-RU" altLang="ru-RU" sz="2000" b="1" dirty="0">
                <a:latin typeface="Times New Roman" pitchFamily="18" charset="0"/>
              </a:rPr>
              <a:t>Основные показатели прогноза социально-экономического развития </a:t>
            </a:r>
            <a:r>
              <a:rPr lang="ru-RU" altLang="ru-RU" sz="2000" b="1" dirty="0" err="1">
                <a:latin typeface="Times New Roman" pitchFamily="18" charset="0"/>
              </a:rPr>
              <a:t>Тейковского</a:t>
            </a:r>
            <a:r>
              <a:rPr lang="ru-RU" altLang="ru-RU" sz="2000" b="1" dirty="0">
                <a:latin typeface="Times New Roman" pitchFamily="18" charset="0"/>
              </a:rPr>
              <a:t> муниципального  района  в </a:t>
            </a:r>
            <a:r>
              <a:rPr lang="ru-RU" altLang="ru-RU" sz="2000" b="1" dirty="0" smtClean="0">
                <a:latin typeface="Times New Roman" pitchFamily="18" charset="0"/>
              </a:rPr>
              <a:t>2023 </a:t>
            </a:r>
            <a:r>
              <a:rPr lang="ru-RU" altLang="ru-RU" sz="2000" b="1" dirty="0">
                <a:latin typeface="Times New Roman" pitchFamily="18" charset="0"/>
              </a:rPr>
              <a:t>год и плановый период </a:t>
            </a:r>
            <a:r>
              <a:rPr lang="ru-RU" altLang="ru-RU" sz="2000" b="1" dirty="0" smtClean="0">
                <a:latin typeface="Times New Roman" pitchFamily="18" charset="0"/>
              </a:rPr>
              <a:t>2024 </a:t>
            </a:r>
            <a:r>
              <a:rPr lang="ru-RU" altLang="ru-RU" sz="2000" b="1" dirty="0">
                <a:latin typeface="Times New Roman" pitchFamily="18" charset="0"/>
              </a:rPr>
              <a:t>и </a:t>
            </a:r>
            <a:r>
              <a:rPr lang="ru-RU" altLang="ru-RU" sz="2000" b="1" dirty="0" smtClean="0">
                <a:latin typeface="Times New Roman" pitchFamily="18" charset="0"/>
              </a:rPr>
              <a:t>2025  </a:t>
            </a:r>
            <a:r>
              <a:rPr lang="ru-RU" altLang="ru-RU" sz="2000" b="1" dirty="0">
                <a:latin typeface="Times New Roman" pitchFamily="18" charset="0"/>
              </a:rPr>
              <a:t>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66016"/>
              </p:ext>
            </p:extLst>
          </p:nvPr>
        </p:nvGraphicFramePr>
        <p:xfrm>
          <a:off x="107950" y="1268413"/>
          <a:ext cx="8928100" cy="5140326"/>
        </p:xfrm>
        <a:graphic>
          <a:graphicData uri="http://schemas.openxmlformats.org/drawingml/2006/table">
            <a:tbl>
              <a:tblPr/>
              <a:tblGrid>
                <a:gridCol w="223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5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658,251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776,633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850,978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885,536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907,320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943,292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790,200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1091,900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1108,300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1129,400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1159,000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1196,300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платных услуг населению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115,591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130,008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211,277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225,433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237,155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248,064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2,141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06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4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«Развитие муниципальной службы на территории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40,0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830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Совершенствование местного самоуправления на территории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,0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0,02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</a:t>
            </a:r>
            <a:r>
              <a:rPr lang="ru-RU" altLang="ru-RU" b="1" i="1" dirty="0" smtClean="0">
                <a:latin typeface="Times New Roman" pitchFamily="18" charset="0"/>
              </a:rPr>
              <a:t>50</a:t>
            </a:r>
            <a:r>
              <a:rPr lang="ru-RU" altLang="ru-RU" b="1" i="1" dirty="0" smtClean="0">
                <a:latin typeface="Times New Roman" pitchFamily="18" charset="0"/>
              </a:rPr>
              <a:t>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50</a:t>
            </a:r>
            <a:r>
              <a:rPr lang="ru-RU" altLang="ru-RU" b="1" i="1" dirty="0" smtClean="0">
                <a:latin typeface="Times New Roman" pitchFamily="18" charset="0"/>
              </a:rPr>
              <a:t>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8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8309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8310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7287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«Противодействие коррупции на территории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10,0 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655763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«Повышение качества жизни граждан пожилого возраста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80,0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933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Поддержка населения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1949,3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0,7%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</a:t>
            </a:r>
            <a:r>
              <a:rPr lang="ru-RU" altLang="ru-RU" b="1" i="1" dirty="0" smtClean="0">
                <a:latin typeface="Times New Roman" pitchFamily="18" charset="0"/>
              </a:rPr>
              <a:t>1014,7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г.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1014,7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2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9333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9334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9446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«Повышение качества жизни детей-сирот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1869,3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934,7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934,7</a:t>
              </a:r>
              <a:r>
                <a:rPr lang="ru-RU" altLang="ru-RU" sz="1600" b="1" dirty="0" smtClean="0">
                  <a:latin typeface="Times New Roman" pitchFamily="18" charset="0"/>
                </a:rPr>
                <a:t> 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873250"/>
            <a:chOff x="2842" y="2452"/>
            <a:chExt cx="2707" cy="582"/>
          </a:xfrm>
        </p:grpSpPr>
        <p:pic>
          <p:nvPicPr>
            <p:cNvPr id="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«Информатизация, техническое и программное обеспечение, обслуживание и сопровождение информационных систем»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1000,0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0035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Открытый и безопасный район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2086,7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0,8%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2024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 </a:t>
            </a:r>
            <a:r>
              <a:rPr lang="ru-RU" altLang="ru-RU" b="1" i="1" dirty="0" smtClean="0">
                <a:latin typeface="Times New Roman" pitchFamily="18" charset="0"/>
              </a:rPr>
              <a:t>2118,2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2025 г.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2118,2 </a:t>
            </a:r>
            <a:r>
              <a:rPr lang="ru-RU" altLang="ru-RU" sz="1600" b="1" i="1" dirty="0" err="1" smtClean="0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100357" name="Text Box 9"/>
          <p:cNvSpPr txBox="1">
            <a:spLocks noChangeArrowheads="1"/>
          </p:cNvSpPr>
          <p:nvPr/>
        </p:nvSpPr>
        <p:spPr bwMode="auto">
          <a:xfrm rot="10800000" flipV="1">
            <a:off x="4748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endParaRPr lang="ru-RU" altLang="ru-RU" sz="1400">
              <a:latin typeface="Times New Roman" pitchFamily="18" charset="0"/>
            </a:endParaRPr>
          </a:p>
          <a:p>
            <a:pPr algn="ctr" eaLnBrk="1" hangingPunct="1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100358" name="Скругленный прямоугольник 6"/>
          <p:cNvGrpSpPr>
            <a:grpSpLocks/>
          </p:cNvGrpSpPr>
          <p:nvPr/>
        </p:nvGrpSpPr>
        <p:grpSpPr bwMode="auto">
          <a:xfrm>
            <a:off x="4859338" y="2997200"/>
            <a:ext cx="3959225" cy="1871663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3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«Профилактика правонарушений и наркомании, борьба с преступностью и обеспечение безопасности граждан»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686,7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2024 г.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– </a:t>
              </a:r>
              <a:r>
                <a:rPr lang="ru-RU" altLang="ru-RU" sz="1600" b="1" dirty="0" smtClean="0">
                  <a:latin typeface="Times New Roman" pitchFamily="18" charset="0"/>
                </a:rPr>
                <a:t>718,2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 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  <p:grpSp>
        <p:nvGrpSpPr>
          <p:cNvPr id="100359" name="Скругленный прямоугольник 6"/>
          <p:cNvGrpSpPr>
            <a:grpSpLocks/>
          </p:cNvGrpSpPr>
          <p:nvPr/>
        </p:nvGrpSpPr>
        <p:grpSpPr bwMode="auto">
          <a:xfrm>
            <a:off x="250825" y="4221163"/>
            <a:ext cx="4105275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1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Подпрограмма «Повышение уровня информационной открытости органов местного самоуправления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2023г</a:t>
              </a:r>
              <a:r>
                <a:rPr lang="ru-RU" altLang="ru-RU" sz="1600" b="1" dirty="0">
                  <a:latin typeface="Times New Roman" pitchFamily="18" charset="0"/>
                </a:rPr>
                <a:t>. –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400,0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7"/>
            <a:ext cx="9144000" cy="1081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49218,9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34087,3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1871663"/>
            <a:chOff x="42" y="2454"/>
            <a:chExt cx="2681" cy="378"/>
          </a:xfrm>
        </p:grpSpPr>
        <p:pic>
          <p:nvPicPr>
            <p:cNvPr id="10139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Обеспечение функций администрации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</a:t>
              </a:r>
              <a:r>
                <a:rPr lang="ru-RU" altLang="ru-RU" sz="1600" dirty="0" smtClean="0">
                  <a:latin typeface="Times New Roman" pitchFamily="18" charset="0"/>
                </a:rPr>
                <a:t>по </a:t>
              </a:r>
              <a:r>
                <a:rPr lang="ru-RU" altLang="ru-RU" sz="1600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19266,4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ежегодно 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1379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101392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3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</a:t>
              </a:r>
              <a:r>
                <a:rPr lang="ru-RU" altLang="ru-RU" sz="1600" dirty="0" err="1">
                  <a:latin typeface="Times New Roman" pitchFamily="18" charset="0"/>
                  <a:cs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2023 -2025 </a:t>
              </a:r>
              <a:r>
                <a:rPr lang="ru-RU" altLang="ru-RU" sz="1600" b="1" dirty="0" err="1" smtClean="0">
                  <a:latin typeface="Times New Roman" pitchFamily="18" charset="0"/>
                  <a:cs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по 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4707,3 </a:t>
              </a:r>
              <a:r>
                <a:rPr lang="ru-RU" altLang="ru-RU" sz="1600" b="1" dirty="0" err="1">
                  <a:latin typeface="Times New Roman" pitchFamily="18" charset="0"/>
                  <a:cs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ежегодно</a:t>
              </a:r>
              <a:endParaRPr lang="ru-RU" altLang="ru-RU" sz="1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1380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1391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Резервный фонд администрации </a:t>
              </a:r>
              <a:r>
                <a:rPr lang="ru-RU" alt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Тейковского</a:t>
              </a:r>
              <a:r>
                <a: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муниципального района </a:t>
              </a:r>
            </a:p>
            <a:p>
              <a:pPr algn="ctr" eaLnBrk="1" hangingPunct="1"/>
              <a:r>
                <a: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 г. 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2358,5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т.р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.;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2024 г. 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3694,9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т.р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.;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2025 г. 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4316,6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</p:grpSp>
      <p:grpSp>
        <p:nvGrpSpPr>
          <p:cNvPr id="101381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101388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9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Функционирование высшего должностного лица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   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 по  </a:t>
              </a:r>
              <a:r>
                <a:rPr lang="ru-RU" altLang="ru-RU" sz="1600" b="1" dirty="0" smtClean="0">
                  <a:latin typeface="Times New Roman" pitchFamily="18" charset="0"/>
                </a:rPr>
                <a:t>1586,4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</a:p>
          </p:txBody>
        </p:sp>
      </p:grpSp>
      <p:grpSp>
        <p:nvGrpSpPr>
          <p:cNvPr id="101382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10138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7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Обеспечение функций отдела образования администрации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2023-2025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 </a:t>
              </a:r>
              <a:r>
                <a:rPr lang="ru-RU" altLang="ru-RU" sz="1600" b="1" dirty="0" smtClean="0">
                  <a:latin typeface="Times New Roman" pitchFamily="18" charset="0"/>
                </a:rPr>
                <a:t>1778,4 </a:t>
              </a:r>
              <a:r>
                <a:rPr lang="ru-RU" altLang="ru-RU" sz="1600" b="1" dirty="0" err="1">
                  <a:latin typeface="Times New Roman" pitchFamily="18" charset="0"/>
                </a:rPr>
                <a:t>т.руб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1383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101384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5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</a:t>
              </a:r>
              <a:r>
                <a:rPr lang="ru-RU" altLang="ru-RU" sz="1600" dirty="0" err="1">
                  <a:latin typeface="Times New Roman" pitchFamily="18" charset="0"/>
                  <a:cs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 муниципального 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района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2023-2025 </a:t>
              </a:r>
              <a:r>
                <a:rPr lang="ru-RU" altLang="ru-RU" sz="1600" b="1" dirty="0" err="1" smtClean="0">
                  <a:latin typeface="Times New Roman" pitchFamily="18" charset="0"/>
                  <a:cs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по 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2354,2 </a:t>
              </a:r>
              <a:r>
                <a:rPr lang="ru-RU" altLang="ru-RU" sz="1600" b="1" dirty="0" err="1" smtClean="0">
                  <a:latin typeface="Times New Roman" pitchFamily="18" charset="0"/>
                  <a:cs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. ежегодно </a:t>
              </a:r>
              <a:endParaRPr lang="ru-RU" altLang="ru-RU" sz="1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3"/>
          <p:cNvGrpSpPr>
            <a:grpSpLocks/>
          </p:cNvGrpSpPr>
          <p:nvPr/>
        </p:nvGrpSpPr>
        <p:grpSpPr bwMode="auto">
          <a:xfrm>
            <a:off x="2124075" y="476248"/>
            <a:ext cx="5040313" cy="1780334"/>
            <a:chOff x="118" y="2459"/>
            <a:chExt cx="2590" cy="356"/>
          </a:xfrm>
        </p:grpSpPr>
        <p:pic>
          <p:nvPicPr>
            <p:cNvPr id="10241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2024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</a:t>
              </a:r>
              <a:r>
                <a:rPr lang="ru-RU" altLang="ru-RU" sz="1600" dirty="0" smtClean="0">
                  <a:latin typeface="Times New Roman" pitchFamily="18" charset="0"/>
                </a:rPr>
                <a:t>  </a:t>
              </a:r>
              <a:r>
                <a:rPr lang="ru-RU" altLang="ru-RU" sz="1600" b="1" dirty="0">
                  <a:latin typeface="Times New Roman" pitchFamily="18" charset="0"/>
                </a:rPr>
                <a:t>50,0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r>
                <a:rPr lang="ru-RU" altLang="ru-RU" sz="1600" dirty="0" smtClean="0">
                  <a:latin typeface="Times New Roman" pitchFamily="18" charset="0"/>
                </a:rPr>
                <a:t>ежегодно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  <p:grpSp>
        <p:nvGrpSpPr>
          <p:cNvPr id="102403" name="Скругленный прямоугольник 3"/>
          <p:cNvGrpSpPr>
            <a:grpSpLocks/>
          </p:cNvGrpSpPr>
          <p:nvPr/>
        </p:nvGrpSpPr>
        <p:grpSpPr bwMode="auto">
          <a:xfrm>
            <a:off x="4685996" y="5058826"/>
            <a:ext cx="3960812" cy="1799173"/>
            <a:chOff x="118" y="2459"/>
            <a:chExt cx="2590" cy="423"/>
          </a:xfrm>
        </p:grpSpPr>
        <p:pic>
          <p:nvPicPr>
            <p:cNvPr id="10241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4" name="Text Box 6"/>
            <p:cNvSpPr txBox="1">
              <a:spLocks noChangeArrowheads="1"/>
            </p:cNvSpPr>
            <p:nvPr/>
          </p:nvSpPr>
          <p:spPr bwMode="auto">
            <a:xfrm>
              <a:off x="118" y="2459"/>
              <a:ext cx="2590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г.- </a:t>
              </a:r>
              <a:r>
                <a:rPr lang="ru-RU" altLang="ru-RU" sz="1600" b="1" dirty="0" smtClean="0">
                  <a:latin typeface="Times New Roman" pitchFamily="18" charset="0"/>
                </a:rPr>
                <a:t>400,8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400,0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02404" name="Скругленный прямоугольник 3"/>
          <p:cNvGrpSpPr>
            <a:grpSpLocks/>
          </p:cNvGrpSpPr>
          <p:nvPr/>
        </p:nvGrpSpPr>
        <p:grpSpPr bwMode="auto">
          <a:xfrm>
            <a:off x="4787900" y="2636836"/>
            <a:ext cx="3960813" cy="3168427"/>
            <a:chOff x="118" y="2459"/>
            <a:chExt cx="2590" cy="449"/>
          </a:xfrm>
        </p:grpSpPr>
        <p:pic>
          <p:nvPicPr>
            <p:cNvPr id="10241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90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 smtClean="0">
                  <a:latin typeface="Times New Roman" pitchFamily="18" charset="0"/>
                </a:rPr>
                <a:t>Исполнение муниципальных гарантий </a:t>
              </a:r>
              <a:r>
                <a:rPr lang="ru-RU" altLang="ru-RU" sz="1600" dirty="0" err="1" smtClean="0">
                  <a:latin typeface="Times New Roman" pitchFamily="18" charset="0"/>
                </a:rPr>
                <a:t>Тейковского</a:t>
              </a:r>
              <a:r>
                <a:rPr lang="ru-RU" altLang="ru-RU" sz="1600" dirty="0" smtClean="0">
                  <a:latin typeface="Times New Roman" pitchFamily="18" charset="0"/>
                </a:rPr>
                <a:t> муниципального района без права регрессного требования  гаранта к принципалу или уступки гаранту прав требования бенефициара к принципалу</a:t>
              </a:r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2023–2024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6238,9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 ежегодно, 2025 г. - 6614,3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тыс</a:t>
              </a:r>
              <a:r>
                <a:rPr lang="ru-RU" altLang="ru-RU" sz="1600" b="1" dirty="0" smtClean="0">
                  <a:latin typeface="Times New Roman" pitchFamily="18" charset="0"/>
                </a:rPr>
                <a:t> руб.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  </a:t>
              </a:r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02405" name="Скругленный прямоугольник 3"/>
          <p:cNvGrpSpPr>
            <a:grpSpLocks/>
          </p:cNvGrpSpPr>
          <p:nvPr/>
        </p:nvGrpSpPr>
        <p:grpSpPr bwMode="auto">
          <a:xfrm>
            <a:off x="395536" y="2349500"/>
            <a:ext cx="4281279" cy="2159000"/>
            <a:chOff x="118" y="2459"/>
            <a:chExt cx="2655" cy="324"/>
          </a:xfrm>
        </p:grpSpPr>
        <p:pic>
          <p:nvPicPr>
            <p:cNvPr id="10240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537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7385,1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5462,4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.;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>
                  <a:latin typeface="Times New Roman" pitchFamily="18" charset="0"/>
                </a:rPr>
                <a:t>– 5252,4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2406" name="Скругленный прямоугольник 3"/>
          <p:cNvGrpSpPr>
            <a:grpSpLocks/>
          </p:cNvGrpSpPr>
          <p:nvPr/>
        </p:nvGrpSpPr>
        <p:grpSpPr bwMode="auto">
          <a:xfrm>
            <a:off x="539750" y="4581525"/>
            <a:ext cx="3965575" cy="2016125"/>
            <a:chOff x="118" y="2459"/>
            <a:chExt cx="2590" cy="324"/>
          </a:xfrm>
        </p:grpSpPr>
        <p:pic>
          <p:nvPicPr>
            <p:cNvPr id="10240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9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г.-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1286,0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., </a:t>
              </a:r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г. – 1286,0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  <a:endParaRPr lang="ru-RU" altLang="ru-RU" sz="1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944688"/>
            <a:chOff x="118" y="2459"/>
            <a:chExt cx="2590" cy="324"/>
          </a:xfrm>
        </p:grpSpPr>
        <p:pic>
          <p:nvPicPr>
            <p:cNvPr id="10343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Организация дополнительного пенсионного обеспечения отдельных категорий </a:t>
              </a:r>
              <a:r>
                <a:rPr lang="ru-RU" altLang="ru-RU" sz="1600" dirty="0" smtClean="0">
                  <a:latin typeface="Times New Roman" pitchFamily="18" charset="0"/>
                </a:rPr>
                <a:t>граждан</a:t>
              </a:r>
            </a:p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-  </a:t>
              </a:r>
              <a:r>
                <a:rPr lang="ru-RU" altLang="ru-RU" sz="1600" b="1" dirty="0" smtClean="0">
                  <a:latin typeface="Times New Roman" pitchFamily="18" charset="0"/>
                </a:rPr>
                <a:t>2025 </a:t>
              </a:r>
              <a:r>
                <a:rPr lang="ru-RU" altLang="ru-RU" sz="1600" b="1" dirty="0">
                  <a:latin typeface="Times New Roman" pitchFamily="18" charset="0"/>
                </a:rPr>
                <a:t>г. по 1516,4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</a:rPr>
                <a:t>ежегодно</a:t>
              </a:r>
            </a:p>
            <a:p>
              <a:pPr algn="ctr" eaLnBrk="1" hangingPunct="1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sp>
        <p:nvSpPr>
          <p:cNvPr id="103427" name="Text Box 25"/>
          <p:cNvSpPr txBox="1">
            <a:spLocks noChangeArrowheads="1"/>
          </p:cNvSpPr>
          <p:nvPr/>
        </p:nvSpPr>
        <p:spPr bwMode="auto">
          <a:xfrm>
            <a:off x="4859338" y="1484313"/>
            <a:ext cx="3673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/>
              <a:t>.</a:t>
            </a:r>
          </a:p>
        </p:txBody>
      </p:sp>
      <p:grpSp>
        <p:nvGrpSpPr>
          <p:cNvPr id="103428" name="Скругленный прямоугольник 3"/>
          <p:cNvGrpSpPr>
            <a:grpSpLocks/>
          </p:cNvGrpSpPr>
          <p:nvPr/>
        </p:nvGrpSpPr>
        <p:grpSpPr bwMode="auto">
          <a:xfrm>
            <a:off x="4837055" y="2852742"/>
            <a:ext cx="4056120" cy="2160434"/>
            <a:chOff x="236" y="2459"/>
            <a:chExt cx="2472" cy="350"/>
          </a:xfrm>
        </p:grpSpPr>
        <p:pic>
          <p:nvPicPr>
            <p:cNvPr id="10342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250" y="2482"/>
              <a:ext cx="22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совещания, семинары.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– 2024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по </a:t>
              </a:r>
              <a:r>
                <a:rPr lang="ru-RU" altLang="ru-RU" sz="1600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>
                  <a:latin typeface="Times New Roman" pitchFamily="18" charset="0"/>
                </a:rPr>
                <a:t>290,5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 smtClean="0">
                  <a:latin typeface="Times New Roman" pitchFamily="18" charset="0"/>
                </a:rPr>
                <a:t>. </a:t>
              </a:r>
              <a:r>
                <a:rPr lang="ru-RU" altLang="ru-RU" sz="1600" b="1" dirty="0" smtClean="0">
                  <a:latin typeface="Times New Roman" pitchFamily="18" charset="0"/>
                </a:rPr>
                <a:t>ежегодно </a:t>
              </a:r>
              <a:endParaRPr lang="ru-RU" altLang="ru-RU" sz="1600" b="1" dirty="0">
                <a:latin typeface="Times New Roman" pitchFamily="18" charset="0"/>
              </a:endParaRP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 eaLnBrk="1" hangingPunct="1"/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2023 год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778,2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778,2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2025 год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778,2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450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800225"/>
            <a:chOff x="42" y="2454"/>
            <a:chExt cx="2681" cy="378"/>
          </a:xfrm>
        </p:grpSpPr>
        <p:pic>
          <p:nvPicPr>
            <p:cNvPr id="10445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5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Обеспечение функций Совета  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 eaLnBrk="1" hangingPunct="1"/>
              <a:endParaRPr lang="ru-RU" altLang="ru-RU" sz="1600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2023-2025 </a:t>
              </a:r>
              <a:r>
                <a:rPr lang="ru-RU" altLang="ru-RU" sz="16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600" b="1" dirty="0" smtClean="0">
                  <a:latin typeface="Times New Roman" pitchFamily="18" charset="0"/>
                </a:rPr>
                <a:t>. </a:t>
              </a:r>
              <a:r>
                <a:rPr lang="ru-RU" altLang="ru-RU" sz="1600" b="1" dirty="0">
                  <a:latin typeface="Times New Roman" pitchFamily="18" charset="0"/>
                </a:rPr>
                <a:t>по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778,2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620,2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59,4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59,4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474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548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г. </a:t>
              </a:r>
              <a:r>
                <a:rPr lang="ru-RU" altLang="ru-RU" sz="1600" dirty="0" smtClean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385,9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.; </a:t>
              </a:r>
              <a:r>
                <a:rPr lang="ru-RU" altLang="ru-RU" sz="1600" b="1" dirty="0" smtClean="0">
                  <a:latin typeface="Times New Roman" pitchFamily="18" charset="0"/>
                </a:rPr>
                <a:t>2024-2025г.г. </a:t>
              </a:r>
              <a:r>
                <a:rPr lang="ru-RU" altLang="ru-RU" sz="1600" b="1" dirty="0">
                  <a:latin typeface="Times New Roman" pitchFamily="18" charset="0"/>
                </a:rPr>
                <a:t>по </a:t>
              </a:r>
              <a:r>
                <a:rPr lang="ru-RU" altLang="ru-RU" sz="1600" b="1" dirty="0" smtClean="0">
                  <a:latin typeface="Times New Roman" pitchFamily="18" charset="0"/>
                </a:rPr>
                <a:t>53,1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ежегодно</a:t>
              </a:r>
            </a:p>
            <a:p>
              <a:pPr algn="ctr" eaLnBrk="1" hangingPunct="1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5475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5480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 eaLnBrk="1" hangingPunct="1"/>
              <a:r>
                <a: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 г. 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228,1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</a:t>
              </a:r>
              <a:r>
                <a:rPr lang="ru-RU" alt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05476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5477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78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6,2 тыс. руб.,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2024-2025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 6,3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</a:p>
          </p:txBody>
        </p:sp>
      </p:grpSp>
    </p:spTree>
  </p:cSld>
  <p:clrMapOvr>
    <a:masterClrMapping/>
  </p:clrMapOvr>
  <p:transition spd="slow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i="1" dirty="0">
                <a:latin typeface="Times New Roman" pitchFamily="18" charset="0"/>
              </a:rPr>
              <a:t>Реализация полномочий Российской Федерации</a:t>
            </a:r>
          </a:p>
          <a:p>
            <a:pPr algn="ctr" eaLnBrk="1" hangingPunct="1"/>
            <a:endParaRPr lang="ru-RU" altLang="ru-RU" b="1" i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b="1" i="1" dirty="0" smtClean="0">
                <a:latin typeface="Times New Roman" pitchFamily="18" charset="0"/>
              </a:rPr>
              <a:t>2023 </a:t>
            </a:r>
            <a:r>
              <a:rPr lang="ru-RU" altLang="ru-RU" b="1" i="1" dirty="0">
                <a:latin typeface="Times New Roman" pitchFamily="18" charset="0"/>
              </a:rPr>
              <a:t>год – </a:t>
            </a:r>
            <a:r>
              <a:rPr lang="ru-RU" altLang="ru-RU" b="1" i="1" dirty="0" smtClean="0">
                <a:latin typeface="Times New Roman" pitchFamily="18" charset="0"/>
              </a:rPr>
              <a:t>0,6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.; </a:t>
            </a:r>
            <a:r>
              <a:rPr lang="ru-RU" altLang="ru-RU" b="1" i="1" dirty="0" smtClean="0">
                <a:latin typeface="Times New Roman" pitchFamily="18" charset="0"/>
              </a:rPr>
              <a:t>2024 год </a:t>
            </a:r>
            <a:r>
              <a:rPr lang="ru-RU" altLang="ru-RU" b="1" i="1" dirty="0">
                <a:latin typeface="Times New Roman" pitchFamily="18" charset="0"/>
              </a:rPr>
              <a:t>– 0,6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ru-RU" altLang="ru-RU" b="1" dirty="0">
              <a:latin typeface="Times New Roman" pitchFamily="18" charset="0"/>
            </a:endParaRPr>
          </a:p>
        </p:txBody>
      </p:sp>
      <p:grpSp>
        <p:nvGrpSpPr>
          <p:cNvPr id="106498" name="Скругленный прямоугольник 5"/>
          <p:cNvGrpSpPr>
            <a:grpSpLocks/>
          </p:cNvGrpSpPr>
          <p:nvPr/>
        </p:nvGrpSpPr>
        <p:grpSpPr bwMode="auto">
          <a:xfrm>
            <a:off x="1331913" y="2060575"/>
            <a:ext cx="6769100" cy="1441450"/>
            <a:chOff x="84" y="1318"/>
            <a:chExt cx="2565" cy="390"/>
          </a:xfrm>
        </p:grpSpPr>
        <p:pic>
          <p:nvPicPr>
            <p:cNvPr id="10649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00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1600" dirty="0">
                  <a:latin typeface="Times New Roman" pitchFamily="18" charset="0"/>
                </a:rPr>
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</a:r>
            </a:p>
            <a:p>
              <a:pPr algn="ctr" eaLnBrk="1" hangingPunct="1"/>
              <a:r>
                <a:rPr lang="ru-RU" altLang="ru-RU" sz="1600" b="1" dirty="0" smtClean="0">
                  <a:latin typeface="Times New Roman" pitchFamily="18" charset="0"/>
                </a:rPr>
                <a:t>2023 </a:t>
              </a:r>
              <a:r>
                <a:rPr lang="ru-RU" altLang="ru-RU" sz="1600" b="1" dirty="0">
                  <a:latin typeface="Times New Roman" pitchFamily="18" charset="0"/>
                </a:rPr>
                <a:t>г. – </a:t>
              </a:r>
              <a:r>
                <a:rPr lang="ru-RU" altLang="ru-RU" sz="1600" b="1" dirty="0" smtClean="0">
                  <a:latin typeface="Times New Roman" pitchFamily="18" charset="0"/>
                </a:rPr>
                <a:t>0,6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 smtClean="0">
                  <a:latin typeface="Times New Roman" pitchFamily="18" charset="0"/>
                </a:rPr>
                <a:t>.; 2024 </a:t>
              </a:r>
              <a:r>
                <a:rPr lang="ru-RU" altLang="ru-RU" sz="1600" b="1" dirty="0">
                  <a:latin typeface="Times New Roman" pitchFamily="18" charset="0"/>
                </a:rPr>
                <a:t>г. – 0,6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 eaLnBrk="1" hangingPunct="1">
                <a:buFont typeface="Wingdings" pitchFamily="2" charset="2"/>
                <a:buNone/>
              </a:pPr>
              <a:endParaRPr lang="ru-RU" altLang="ru-RU" sz="16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itchFamily="18" charset="0"/>
              </a:rPr>
              <a:t>Муниципальный долг </a:t>
            </a:r>
            <a:r>
              <a:rPr lang="ru-RU" altLang="ru-RU" sz="1800" b="1" dirty="0" err="1">
                <a:latin typeface="Times New Roman" pitchFamily="18" charset="0"/>
              </a:rPr>
              <a:t>Тейковского</a:t>
            </a:r>
            <a:r>
              <a:rPr lang="ru-RU" altLang="ru-RU" sz="1800" b="1" dirty="0">
                <a:latin typeface="Times New Roman" pitchFamily="18" charset="0"/>
              </a:rPr>
              <a:t> муниципального района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/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Оценка на </a:t>
            </a:r>
            <a:r>
              <a:rPr lang="ru-RU" altLang="ru-RU" sz="1800" b="1" dirty="0" smtClean="0">
                <a:latin typeface="Times New Roman" pitchFamily="18" charset="0"/>
              </a:rPr>
              <a:t>01.01.2023 </a:t>
            </a:r>
            <a:r>
              <a:rPr lang="ru-RU" altLang="ru-RU" sz="1800" b="1" dirty="0">
                <a:latin typeface="Times New Roman" pitchFamily="18" charset="0"/>
              </a:rPr>
              <a:t>г. – </a:t>
            </a:r>
            <a:r>
              <a:rPr lang="ru-RU" altLang="ru-RU" sz="1800" b="1" dirty="0" smtClean="0">
                <a:latin typeface="Times New Roman" pitchFamily="18" charset="0"/>
              </a:rPr>
              <a:t>22301,2</a:t>
            </a:r>
            <a:r>
              <a:rPr lang="ru-RU" altLang="ru-RU" sz="1800" b="1" dirty="0" smtClean="0">
                <a:latin typeface="Times New Roman" pitchFamily="18" charset="0"/>
              </a:rPr>
              <a:t> </a:t>
            </a:r>
            <a:r>
              <a:rPr lang="ru-RU" altLang="ru-RU" sz="1800" b="1" dirty="0" err="1">
                <a:latin typeface="Times New Roman" pitchFamily="18" charset="0"/>
              </a:rPr>
              <a:t>тыс.руб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Прогноз на </a:t>
            </a:r>
            <a:r>
              <a:rPr lang="ru-RU" altLang="ru-RU" sz="1800" b="1" dirty="0" smtClean="0">
                <a:latin typeface="Times New Roman" pitchFamily="18" charset="0"/>
              </a:rPr>
              <a:t>01.01.2024 </a:t>
            </a:r>
            <a:r>
              <a:rPr lang="ru-RU" altLang="ru-RU" sz="1800" b="1" dirty="0">
                <a:latin typeface="Times New Roman" pitchFamily="18" charset="0"/>
              </a:rPr>
              <a:t>г. – </a:t>
            </a:r>
            <a:r>
              <a:rPr lang="ru-RU" altLang="ru-RU" sz="1800" b="1" dirty="0" smtClean="0">
                <a:latin typeface="Times New Roman" pitchFamily="18" charset="0"/>
              </a:rPr>
              <a:t>16062,3</a:t>
            </a:r>
            <a:r>
              <a:rPr lang="ru-RU" altLang="ru-RU" sz="1800" b="1" dirty="0" smtClean="0">
                <a:latin typeface="Times New Roman" pitchFamily="18" charset="0"/>
              </a:rPr>
              <a:t> </a:t>
            </a:r>
            <a:r>
              <a:rPr lang="ru-RU" altLang="ru-RU" sz="1800" b="1" dirty="0" err="1">
                <a:latin typeface="Times New Roman" pitchFamily="18" charset="0"/>
              </a:rPr>
              <a:t>тыс.руб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Прогноз на </a:t>
            </a:r>
            <a:r>
              <a:rPr lang="ru-RU" altLang="ru-RU" sz="1800" b="1" dirty="0" smtClean="0">
                <a:latin typeface="Times New Roman" pitchFamily="18" charset="0"/>
              </a:rPr>
              <a:t>01.01.2025 г</a:t>
            </a:r>
            <a:r>
              <a:rPr lang="ru-RU" altLang="ru-RU" sz="1800" b="1" dirty="0">
                <a:latin typeface="Times New Roman" pitchFamily="18" charset="0"/>
              </a:rPr>
              <a:t>. – </a:t>
            </a:r>
            <a:r>
              <a:rPr lang="ru-RU" altLang="ru-RU" sz="1800" b="1" dirty="0" smtClean="0">
                <a:latin typeface="Times New Roman" pitchFamily="18" charset="0"/>
              </a:rPr>
              <a:t>9823,5</a:t>
            </a:r>
            <a:r>
              <a:rPr lang="ru-RU" altLang="ru-RU" sz="1800" b="1" dirty="0" smtClean="0">
                <a:latin typeface="Times New Roman" pitchFamily="18" charset="0"/>
              </a:rPr>
              <a:t> </a:t>
            </a:r>
            <a:r>
              <a:rPr lang="ru-RU" altLang="ru-RU" sz="1800" b="1" dirty="0" err="1">
                <a:latin typeface="Times New Roman" pitchFamily="18" charset="0"/>
              </a:rPr>
              <a:t>тыс.руб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Прогноз на </a:t>
            </a:r>
            <a:r>
              <a:rPr lang="ru-RU" altLang="ru-RU" sz="1800" b="1" dirty="0" smtClean="0">
                <a:latin typeface="Times New Roman" pitchFamily="18" charset="0"/>
              </a:rPr>
              <a:t>01.01.2026 </a:t>
            </a:r>
            <a:r>
              <a:rPr lang="ru-RU" altLang="ru-RU" sz="1800" b="1" dirty="0">
                <a:latin typeface="Times New Roman" pitchFamily="18" charset="0"/>
              </a:rPr>
              <a:t>г. – </a:t>
            </a:r>
            <a:r>
              <a:rPr lang="ru-RU" altLang="ru-RU" sz="1800" b="1" dirty="0" smtClean="0">
                <a:latin typeface="Times New Roman" pitchFamily="18" charset="0"/>
              </a:rPr>
              <a:t>3209,1</a:t>
            </a:r>
            <a:r>
              <a:rPr lang="ru-RU" altLang="ru-RU" sz="1800" b="1" dirty="0" smtClean="0">
                <a:latin typeface="Times New Roman" pitchFamily="18" charset="0"/>
              </a:rPr>
              <a:t> </a:t>
            </a:r>
            <a:r>
              <a:rPr lang="ru-RU" altLang="ru-RU" sz="1800" b="1" dirty="0" err="1">
                <a:latin typeface="Times New Roman" pitchFamily="18" charset="0"/>
              </a:rPr>
              <a:t>тыс.руб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  <a:br>
              <a:rPr lang="ru-RU" altLang="ru-RU" sz="1800" b="1" dirty="0">
                <a:latin typeface="Times New Roman" pitchFamily="18" charset="0"/>
              </a:rPr>
            </a:br>
            <a:endParaRPr lang="ru-RU" altLang="ru-RU" sz="1800" b="1" dirty="0">
              <a:latin typeface="Times New Roman" pitchFamily="18" charset="0"/>
            </a:endParaRPr>
          </a:p>
        </p:txBody>
      </p:sp>
      <p:sp>
        <p:nvSpPr>
          <p:cNvPr id="107522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dirty="0">
                <a:latin typeface="Calibri" pitchFamily="34" charset="0"/>
              </a:rPr>
              <a:t> </a:t>
            </a:r>
            <a:r>
              <a:rPr lang="ru-RU" altLang="ru-RU" sz="2000" b="1" dirty="0">
                <a:latin typeface="Times New Roman" pitchFamily="18" charset="0"/>
              </a:rPr>
              <a:t>Основные параметры бюджета </a:t>
            </a:r>
            <a:r>
              <a:rPr lang="ru-RU" altLang="ru-RU" sz="2000" b="1" dirty="0" err="1">
                <a:latin typeface="Times New Roman" pitchFamily="18" charset="0"/>
              </a:rPr>
              <a:t>Тейковского</a:t>
            </a:r>
            <a:r>
              <a:rPr lang="ru-RU" altLang="ru-RU" sz="2000" b="1" dirty="0">
                <a:latin typeface="Times New Roman" pitchFamily="18" charset="0"/>
              </a:rPr>
              <a:t> муниципального </a:t>
            </a:r>
          </a:p>
          <a:p>
            <a:pPr algn="ctr" eaLnBrk="1" hangingPunct="1"/>
            <a:r>
              <a:rPr lang="ru-RU" altLang="ru-RU" sz="2000" b="1" dirty="0">
                <a:latin typeface="Times New Roman" pitchFamily="18" charset="0"/>
              </a:rPr>
              <a:t>  района  в </a:t>
            </a:r>
            <a:r>
              <a:rPr lang="ru-RU" altLang="ru-RU" sz="2000" b="1" dirty="0" smtClean="0">
                <a:latin typeface="Times New Roman" pitchFamily="18" charset="0"/>
              </a:rPr>
              <a:t>2023 год </a:t>
            </a:r>
            <a:r>
              <a:rPr lang="ru-RU" altLang="ru-RU" sz="2000" b="1" dirty="0">
                <a:latin typeface="Times New Roman" pitchFamily="18" charset="0"/>
              </a:rPr>
              <a:t>и плановый период </a:t>
            </a:r>
            <a:r>
              <a:rPr lang="ru-RU" altLang="ru-RU" sz="2000" b="1" dirty="0" smtClean="0">
                <a:latin typeface="Times New Roman" pitchFamily="18" charset="0"/>
              </a:rPr>
              <a:t>2024 </a:t>
            </a:r>
            <a:r>
              <a:rPr lang="ru-RU" altLang="ru-RU" sz="2000" b="1" dirty="0">
                <a:latin typeface="Times New Roman" pitchFamily="18" charset="0"/>
              </a:rPr>
              <a:t>и </a:t>
            </a:r>
            <a:r>
              <a:rPr lang="ru-RU" altLang="ru-RU" sz="2000" b="1" dirty="0" smtClean="0">
                <a:latin typeface="Times New Roman" pitchFamily="18" charset="0"/>
              </a:rPr>
              <a:t>2025  </a:t>
            </a:r>
            <a:r>
              <a:rPr lang="ru-RU" altLang="ru-RU" sz="2000" b="1" dirty="0">
                <a:latin typeface="Times New Roman" pitchFamily="18" charset="0"/>
              </a:rPr>
              <a:t>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1205359"/>
              </p:ext>
            </p:extLst>
          </p:nvPr>
        </p:nvGraphicFramePr>
        <p:xfrm>
          <a:off x="179388" y="1196975"/>
          <a:ext cx="8785225" cy="5038727"/>
        </p:xfrm>
        <a:graphic>
          <a:graphicData uri="http://schemas.openxmlformats.org/drawingml/2006/table">
            <a:tbl>
              <a:tblPr/>
              <a:tblGrid>
                <a:gridCol w="306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2023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2024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2025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271430,1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246882,0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240973,1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64368,7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65947,1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67743,8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207061,4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180934,9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173229,3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271430,1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246882,0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240973,1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3762,2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7614,1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en-US" altLang="ru-RU" sz="1800" b="1">
                <a:latin typeface="Times New Roman" pitchFamily="18" charset="0"/>
              </a:rPr>
              <a:t/>
            </a:r>
            <a:br>
              <a:rPr lang="en-US" altLang="ru-RU" sz="1800" b="1">
                <a:latin typeface="Times New Roman" pitchFamily="18" charset="0"/>
              </a:rPr>
            </a:br>
            <a:r>
              <a:rPr lang="en-US" altLang="ru-RU" sz="1800" b="1">
                <a:latin typeface="Times New Roman" pitchFamily="18" charset="0"/>
              </a:rPr>
              <a:t/>
            </a:r>
            <a:br>
              <a:rPr lang="en-US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8(49343) 2-17-04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8(49343) 2-20-78</a:t>
            </a:r>
            <a:br>
              <a:rPr lang="ru-RU" altLang="ru-RU" sz="1800" b="1">
                <a:latin typeface="Times New Roman" pitchFamily="18" charset="0"/>
              </a:rPr>
            </a:br>
            <a:r>
              <a:rPr lang="ru-RU" altLang="ru-RU" sz="1800" b="1">
                <a:latin typeface="Times New Roman" pitchFamily="18" charset="0"/>
              </a:rPr>
              <a:t>3. Электронная почта: </a:t>
            </a:r>
            <a:r>
              <a:rPr lang="en-US" altLang="ru-RU" sz="1800" b="1">
                <a:latin typeface="Times New Roman" pitchFamily="18" charset="0"/>
              </a:rPr>
              <a:t>raifoteik@mail</a:t>
            </a:r>
            <a:r>
              <a:rPr lang="ru-RU" altLang="ru-RU" sz="1800" b="1">
                <a:latin typeface="Times New Roman" pitchFamily="18" charset="0"/>
              </a:rPr>
              <a:t>.</a:t>
            </a:r>
            <a:r>
              <a:rPr lang="en-US" altLang="ru-RU" sz="1800" b="1">
                <a:latin typeface="Times New Roman" pitchFamily="18" charset="0"/>
              </a:rPr>
              <a:t>ru</a:t>
            </a:r>
            <a:endParaRPr lang="ru-RU" altLang="ru-RU" sz="1800" b="1">
              <a:latin typeface="Times New Roman" pitchFamily="18" charset="0"/>
            </a:endParaRPr>
          </a:p>
        </p:txBody>
      </p:sp>
      <p:sp>
        <p:nvSpPr>
          <p:cNvPr id="108546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8547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1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957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3860800"/>
            <a:ext cx="6400800" cy="17541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Тейковский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муниципальный район»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г .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dirty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dirty="0">
                <a:latin typeface="Times New Roman" pitchFamily="18" charset="0"/>
              </a:rPr>
              <a:t>Структура  доходов бюджета </a:t>
            </a:r>
            <a:r>
              <a:rPr lang="ru-RU" altLang="ru-RU" sz="1800" b="1" dirty="0" err="1">
                <a:latin typeface="Times New Roman" pitchFamily="18" charset="0"/>
              </a:rPr>
              <a:t>Тейковского</a:t>
            </a:r>
            <a:r>
              <a:rPr lang="ru-RU" altLang="ru-RU" sz="1800" b="1" dirty="0">
                <a:latin typeface="Times New Roman" pitchFamily="18" charset="0"/>
              </a:rPr>
              <a:t> муниципального района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за </a:t>
            </a:r>
            <a:r>
              <a:rPr lang="ru-RU" altLang="ru-RU" sz="1800" b="1" dirty="0" smtClean="0">
                <a:latin typeface="Times New Roman" pitchFamily="18" charset="0"/>
              </a:rPr>
              <a:t>2023-2025 </a:t>
            </a:r>
            <a:r>
              <a:rPr lang="ru-RU" altLang="ru-RU" sz="1800" b="1" dirty="0" err="1">
                <a:latin typeface="Times New Roman" pitchFamily="18" charset="0"/>
              </a:rPr>
              <a:t>г.г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95" name="Object 3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9" name="Диаграмма" r:id="rId4" imgW="6096135" imgH="4067089" progId="MSGraph.Chart.8">
                  <p:embed followColorScheme="full"/>
                </p:oleObj>
              </mc:Choice>
              <mc:Fallback>
                <p:oleObj name="Диаграмма" r:id="rId4" imgW="6096135" imgH="4067089" progId="MSGraph.Chart.8">
                  <p:embed followColorScheme="full"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4176713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0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/>
              <a:t>Проект </a:t>
            </a:r>
            <a:r>
              <a:rPr lang="ru-RU" sz="1600" b="1" dirty="0" smtClean="0"/>
              <a:t>2023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доходов – </a:t>
            </a:r>
            <a:r>
              <a:rPr lang="ru-RU" sz="1400" b="1" dirty="0" smtClean="0"/>
              <a:t>271,4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36901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207,0млн</a:t>
            </a:r>
            <a:r>
              <a:rPr lang="ru-RU" sz="1400" b="1" dirty="0">
                <a:solidFill>
                  <a:schemeClr val="bg1"/>
                </a:solidFill>
              </a:rPr>
              <a:t>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76,3%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2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400" b="1" dirty="0" smtClean="0">
                <a:solidFill>
                  <a:schemeClr val="bg1"/>
                </a:solidFill>
              </a:rPr>
              <a:t>52,9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  <a:r>
              <a:rPr lang="ru-RU" sz="1400" b="1" dirty="0" smtClean="0">
                <a:solidFill>
                  <a:schemeClr val="bg1"/>
                </a:solidFill>
              </a:rPr>
              <a:t>19,5%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3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300" b="1" dirty="0" smtClean="0">
                <a:solidFill>
                  <a:schemeClr val="bg1"/>
                </a:solidFill>
              </a:rPr>
              <a:t>11,5 </a:t>
            </a:r>
            <a:r>
              <a:rPr lang="ru-RU" sz="1300" b="1" dirty="0">
                <a:solidFill>
                  <a:schemeClr val="bg1"/>
                </a:solidFill>
              </a:rPr>
              <a:t>млн. руб. </a:t>
            </a:r>
            <a:r>
              <a:rPr lang="ru-RU" sz="1300" b="1" dirty="0" smtClean="0">
                <a:solidFill>
                  <a:schemeClr val="bg1"/>
                </a:solidFill>
              </a:rPr>
              <a:t>4,2%</a:t>
            </a:r>
            <a:endParaRPr lang="ru-RU" sz="1300" b="1" dirty="0">
              <a:solidFill>
                <a:schemeClr val="bg1"/>
              </a:solidFill>
            </a:endParaRPr>
          </a:p>
        </p:txBody>
      </p:sp>
      <p:graphicFrame>
        <p:nvGraphicFramePr>
          <p:cNvPr id="36896" name="Object 32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0" name="Диаграмма" r:id="rId6" imgW="6096135" imgH="4067089" progId="MSGraph.Chart.8">
                  <p:embed followColorScheme="full"/>
                </p:oleObj>
              </mc:Choice>
              <mc:Fallback>
                <p:oleObj name="Диаграмма" r:id="rId6" imgW="6096135" imgH="4067089" progId="MSGraph.Chart.8">
                  <p:embed followColorScheme="full"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981075"/>
                        <a:ext cx="4140200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4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/>
              <a:t>Проект </a:t>
            </a:r>
            <a:r>
              <a:rPr lang="ru-RU" sz="1600" b="1" dirty="0" smtClean="0"/>
              <a:t>2024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доходов – </a:t>
            </a:r>
            <a:r>
              <a:rPr lang="ru-RU" sz="1400" b="1" dirty="0" smtClean="0"/>
              <a:t>246,8млн.руб</a:t>
            </a:r>
            <a:r>
              <a:rPr lang="ru-RU" sz="1400" b="1" dirty="0"/>
              <a:t>.</a:t>
            </a:r>
          </a:p>
        </p:txBody>
      </p:sp>
      <p:sp>
        <p:nvSpPr>
          <p:cNvPr id="36905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 54,4 </a:t>
            </a:r>
            <a:r>
              <a:rPr lang="ru-RU" sz="1400" b="1" dirty="0" err="1" smtClean="0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22,0%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6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180,9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>
                <a:solidFill>
                  <a:schemeClr val="bg1"/>
                </a:solidFill>
              </a:rPr>
              <a:t>73,3%</a:t>
            </a:r>
          </a:p>
        </p:txBody>
      </p:sp>
      <p:sp>
        <p:nvSpPr>
          <p:cNvPr id="36907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 dirty="0" smtClean="0">
                <a:solidFill>
                  <a:schemeClr val="bg1"/>
                </a:solidFill>
              </a:rPr>
              <a:t>11,5 </a:t>
            </a:r>
            <a:r>
              <a:rPr lang="ru-RU" sz="1400" b="1" dirty="0">
                <a:solidFill>
                  <a:schemeClr val="bg1"/>
                </a:solidFill>
              </a:rPr>
              <a:t>млн. руб. </a:t>
            </a:r>
            <a:r>
              <a:rPr lang="ru-RU" sz="1400" b="1" dirty="0" smtClean="0">
                <a:solidFill>
                  <a:schemeClr val="bg1"/>
                </a:solidFill>
              </a:rPr>
              <a:t>4,7%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8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7" name="Object 33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1" name="Диаграмма" r:id="rId8" imgW="6096135" imgH="4067089" progId="MSGraph.Chart.8">
                  <p:embed followColorScheme="full"/>
                </p:oleObj>
              </mc:Choice>
              <mc:Fallback>
                <p:oleObj name="Диаграмма" r:id="rId8" imgW="6096135" imgH="4067089" progId="MSGraph.Chart.8">
                  <p:embed followColorScheme="full"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852738"/>
                        <a:ext cx="6553200" cy="521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9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56,1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23,3%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10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173,2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71,9%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11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 dirty="0" smtClean="0">
                <a:solidFill>
                  <a:schemeClr val="bg1"/>
                </a:solidFill>
              </a:rPr>
              <a:t>11,6 </a:t>
            </a:r>
            <a:r>
              <a:rPr lang="ru-RU" sz="1400" b="1" dirty="0">
                <a:solidFill>
                  <a:schemeClr val="bg1"/>
                </a:solidFill>
              </a:rPr>
              <a:t>млн. руб. </a:t>
            </a:r>
            <a:r>
              <a:rPr lang="ru-RU" sz="1400" b="1" dirty="0" smtClean="0">
                <a:solidFill>
                  <a:schemeClr val="bg1"/>
                </a:solidFill>
              </a:rPr>
              <a:t>4,8%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12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/>
              <a:t>Проект </a:t>
            </a:r>
            <a:r>
              <a:rPr lang="ru-RU" sz="1600" b="1" dirty="0" smtClean="0"/>
              <a:t>2025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доходов – </a:t>
            </a:r>
            <a:r>
              <a:rPr lang="ru-RU" sz="1400" b="1" dirty="0" smtClean="0"/>
              <a:t>240,9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dirty="0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</a:t>
            </a:r>
            <a:r>
              <a:rPr lang="ru-RU" altLang="ru-RU" sz="1800" b="1" dirty="0" err="1">
                <a:latin typeface="Times New Roman" pitchFamily="18" charset="0"/>
              </a:rPr>
              <a:t>Тейковского</a:t>
            </a:r>
            <a:r>
              <a:rPr lang="ru-RU" altLang="ru-RU" sz="1800" b="1" dirty="0">
                <a:latin typeface="Times New Roman" pitchFamily="18" charset="0"/>
              </a:rPr>
              <a:t> муниципального района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на </a:t>
            </a:r>
            <a:r>
              <a:rPr lang="ru-RU" altLang="ru-RU" sz="1800" b="1" dirty="0" smtClean="0">
                <a:latin typeface="Times New Roman" pitchFamily="18" charset="0"/>
              </a:rPr>
              <a:t>2023-2025г.г</a:t>
            </a:r>
            <a:r>
              <a:rPr lang="ru-RU" altLang="ru-RU" sz="1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44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/>
              <a:t>Проект </a:t>
            </a:r>
            <a:r>
              <a:rPr lang="ru-RU" sz="1600" b="1" dirty="0" smtClean="0"/>
              <a:t>2023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– </a:t>
            </a:r>
            <a:r>
              <a:rPr lang="ru-RU" sz="1400" b="1" dirty="0" smtClean="0"/>
              <a:t>207,0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71745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/>
              <a:t>Проект </a:t>
            </a:r>
            <a:r>
              <a:rPr lang="ru-RU" sz="1600" b="1" dirty="0" smtClean="0"/>
              <a:t>2024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– </a:t>
            </a:r>
            <a:r>
              <a:rPr lang="ru-RU" sz="1400" b="1" dirty="0" smtClean="0"/>
              <a:t>180,9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71746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702" name="Object 22"/>
          <p:cNvGraphicFramePr>
            <a:graphicFrameLocks noChangeAspect="1"/>
          </p:cNvGraphicFramePr>
          <p:nvPr/>
        </p:nvGraphicFramePr>
        <p:xfrm>
          <a:off x="1979613" y="3429000"/>
          <a:ext cx="6562725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3" name="Диаграмма" r:id="rId4" imgW="6096135" imgH="4067089" progId="MSGraph.Chart.8">
                  <p:embed followColorScheme="full"/>
                </p:oleObj>
              </mc:Choice>
              <mc:Fallback>
                <p:oleObj name="Диаграмма" r:id="rId4" imgW="6096135" imgH="4067089" progId="MSGraph.Chart.8">
                  <p:embed followColorScheme="full"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429000"/>
                        <a:ext cx="6562725" cy="451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7" name="Rectangle 16"/>
          <p:cNvSpPr>
            <a:spLocks noChangeArrowheads="1"/>
          </p:cNvSpPr>
          <p:nvPr/>
        </p:nvSpPr>
        <p:spPr bwMode="auto">
          <a:xfrm>
            <a:off x="3276600" y="4797425"/>
            <a:ext cx="2087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1,3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0,7%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48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87,4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50,5%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49" name="Rectangle 18"/>
          <p:cNvSpPr>
            <a:spLocks noChangeArrowheads="1"/>
          </p:cNvSpPr>
          <p:nvPr/>
        </p:nvSpPr>
        <p:spPr bwMode="auto">
          <a:xfrm>
            <a:off x="4932363" y="5013325"/>
            <a:ext cx="1370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400" b="1" dirty="0" smtClean="0">
                <a:solidFill>
                  <a:schemeClr val="bg1"/>
                </a:solidFill>
              </a:rPr>
              <a:t>84,5 </a:t>
            </a:r>
            <a:r>
              <a:rPr lang="ru-RU" sz="1400" b="1" dirty="0">
                <a:solidFill>
                  <a:schemeClr val="bg1"/>
                </a:solidFill>
              </a:rPr>
              <a:t>млн. руб. </a:t>
            </a:r>
            <a:r>
              <a:rPr lang="ru-RU" sz="1400" b="1" dirty="0" smtClean="0">
                <a:solidFill>
                  <a:schemeClr val="bg1"/>
                </a:solidFill>
              </a:rPr>
              <a:t>48,8%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0" name="Rectangle 19"/>
          <p:cNvSpPr>
            <a:spLocks noChangeArrowheads="1"/>
          </p:cNvSpPr>
          <p:nvPr/>
        </p:nvSpPr>
        <p:spPr bwMode="auto">
          <a:xfrm>
            <a:off x="2124075" y="4005263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 dirty="0"/>
              <a:t>Проект </a:t>
            </a:r>
            <a:r>
              <a:rPr lang="ru-RU" sz="1600" b="1" dirty="0" smtClean="0"/>
              <a:t>2025 </a:t>
            </a:r>
            <a:r>
              <a:rPr lang="ru-RU" sz="1600" b="1" dirty="0"/>
              <a:t>г.</a:t>
            </a:r>
          </a:p>
          <a:p>
            <a:pPr algn="ctr" eaLnBrk="1" hangingPunct="1"/>
            <a:r>
              <a:rPr lang="ru-RU" sz="1400" b="1" dirty="0"/>
              <a:t>Всего доходов – </a:t>
            </a:r>
            <a:r>
              <a:rPr lang="ru-RU" sz="1400" b="1" dirty="0" smtClean="0"/>
              <a:t>173,2 </a:t>
            </a:r>
            <a:r>
              <a:rPr lang="ru-RU" sz="1400" b="1" dirty="0" err="1" smtClean="0"/>
              <a:t>млн.руб</a:t>
            </a:r>
            <a:r>
              <a:rPr lang="ru-RU" sz="1400" b="1" dirty="0"/>
              <a:t>.</a:t>
            </a:r>
          </a:p>
        </p:txBody>
      </p:sp>
      <p:graphicFrame>
        <p:nvGraphicFramePr>
          <p:cNvPr id="7170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824609"/>
              </p:ext>
            </p:extLst>
          </p:nvPr>
        </p:nvGraphicFramePr>
        <p:xfrm>
          <a:off x="4716463" y="1321455"/>
          <a:ext cx="4427537" cy="3260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4" name="Диаграмма" r:id="rId6" imgW="6096135" imgH="4067089" progId="MSGraph.Chart.8">
                  <p:embed followColorScheme="full"/>
                </p:oleObj>
              </mc:Choice>
              <mc:Fallback>
                <p:oleObj name="Диаграмма" r:id="rId6" imgW="6096135" imgH="4067089" progId="MSGraph.Chart.8">
                  <p:embed followColorScheme="full"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321455"/>
                        <a:ext cx="4427537" cy="32600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1" name="Rectangle 22"/>
          <p:cNvSpPr>
            <a:spLocks noChangeArrowheads="1"/>
          </p:cNvSpPr>
          <p:nvPr/>
        </p:nvSpPr>
        <p:spPr bwMode="auto">
          <a:xfrm>
            <a:off x="7235825" y="2708275"/>
            <a:ext cx="1709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84,5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46,7%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2" name="Rectangle 23"/>
          <p:cNvSpPr>
            <a:spLocks noChangeArrowheads="1"/>
          </p:cNvSpPr>
          <p:nvPr/>
        </p:nvSpPr>
        <p:spPr bwMode="auto">
          <a:xfrm>
            <a:off x="5148263" y="2349500"/>
            <a:ext cx="1638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87,4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48,3%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3" name="Rectangle 24"/>
          <p:cNvSpPr>
            <a:spLocks noChangeArrowheads="1"/>
          </p:cNvSpPr>
          <p:nvPr/>
        </p:nvSpPr>
        <p:spPr bwMode="auto">
          <a:xfrm>
            <a:off x="5364163" y="1916113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b="1" dirty="0" smtClean="0">
                <a:solidFill>
                  <a:schemeClr val="bg1"/>
                </a:solidFill>
              </a:rPr>
              <a:t>4,8 </a:t>
            </a:r>
            <a:r>
              <a:rPr lang="ru-RU" sz="12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200" b="1" dirty="0">
                <a:solidFill>
                  <a:schemeClr val="bg1"/>
                </a:solidFill>
              </a:rPr>
              <a:t>2,7%</a:t>
            </a:r>
          </a:p>
        </p:txBody>
      </p:sp>
      <p:graphicFrame>
        <p:nvGraphicFramePr>
          <p:cNvPr id="71741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27297"/>
              </p:ext>
            </p:extLst>
          </p:nvPr>
        </p:nvGraphicFramePr>
        <p:xfrm>
          <a:off x="90488" y="1295400"/>
          <a:ext cx="4427538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5" name="Диаграмма" r:id="rId8" imgW="6096135" imgH="4067089" progId="MSGraph.Chart.8">
                  <p:embed followColorScheme="full"/>
                </p:oleObj>
              </mc:Choice>
              <mc:Fallback>
                <p:oleObj name="Диаграмма" r:id="rId8" imgW="6096135" imgH="4067089" progId="MSGraph.Chart.8">
                  <p:embed followColorScheme="full"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1295400"/>
                        <a:ext cx="4427538" cy="3286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4" name="Text Box 8"/>
          <p:cNvSpPr txBox="1">
            <a:spLocks noChangeArrowheads="1"/>
          </p:cNvSpPr>
          <p:nvPr/>
        </p:nvSpPr>
        <p:spPr bwMode="auto">
          <a:xfrm>
            <a:off x="6732588" y="1989138"/>
            <a:ext cx="1728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300" b="1" dirty="0" smtClean="0">
                <a:solidFill>
                  <a:schemeClr val="bg1"/>
                </a:solidFill>
              </a:rPr>
              <a:t>4,2 </a:t>
            </a:r>
            <a:r>
              <a:rPr lang="ru-RU" sz="1300" b="1" dirty="0">
                <a:solidFill>
                  <a:schemeClr val="bg1"/>
                </a:solidFill>
              </a:rPr>
              <a:t>млн. руб. </a:t>
            </a:r>
          </a:p>
          <a:p>
            <a:pPr eaLnBrk="1" hangingPunct="1"/>
            <a:r>
              <a:rPr lang="ru-RU" sz="1300" b="1" dirty="0" smtClean="0">
                <a:solidFill>
                  <a:schemeClr val="bg1"/>
                </a:solidFill>
              </a:rPr>
              <a:t>2,3%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71755" name="Text Box 6"/>
          <p:cNvSpPr txBox="1">
            <a:spLocks noChangeArrowheads="1"/>
          </p:cNvSpPr>
          <p:nvPr/>
        </p:nvSpPr>
        <p:spPr bwMode="auto">
          <a:xfrm>
            <a:off x="2339975" y="2852738"/>
            <a:ext cx="170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92,7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44,8%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6" name="Text Box 6"/>
          <p:cNvSpPr txBox="1">
            <a:spLocks noChangeArrowheads="1"/>
          </p:cNvSpPr>
          <p:nvPr/>
        </p:nvSpPr>
        <p:spPr bwMode="auto">
          <a:xfrm>
            <a:off x="250825" y="2781300"/>
            <a:ext cx="170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87,7 млн</a:t>
            </a:r>
            <a:r>
              <a:rPr lang="ru-RU" sz="1400" b="1" dirty="0">
                <a:solidFill>
                  <a:schemeClr val="bg1"/>
                </a:solidFill>
              </a:rPr>
              <a:t>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42,4%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7" name="Text Box 6"/>
          <p:cNvSpPr txBox="1">
            <a:spLocks noChangeArrowheads="1"/>
          </p:cNvSpPr>
          <p:nvPr/>
        </p:nvSpPr>
        <p:spPr bwMode="auto">
          <a:xfrm>
            <a:off x="539750" y="2060575"/>
            <a:ext cx="1558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22,5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10,9%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8" name="Text Box 6"/>
          <p:cNvSpPr txBox="1">
            <a:spLocks noChangeArrowheads="1"/>
          </p:cNvSpPr>
          <p:nvPr/>
        </p:nvSpPr>
        <p:spPr bwMode="auto">
          <a:xfrm>
            <a:off x="1692275" y="2205038"/>
            <a:ext cx="170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>
                <a:solidFill>
                  <a:schemeClr val="bg1"/>
                </a:solidFill>
              </a:rPr>
              <a:t>4,1 млн. руб.</a:t>
            </a:r>
          </a:p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1,9%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3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94783"/>
              </p:ext>
            </p:extLst>
          </p:nvPr>
        </p:nvGraphicFramePr>
        <p:xfrm>
          <a:off x="395288" y="1052513"/>
          <a:ext cx="8497887" cy="5789761"/>
        </p:xfrm>
        <a:graphic>
          <a:graphicData uri="http://schemas.openxmlformats.org/drawingml/2006/table">
            <a:tbl>
              <a:tblPr/>
              <a:tblGrid>
                <a:gridCol w="57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 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2025 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52920,4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54424,8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56114,6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41003,5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42063,5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43123,5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7669,9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8054,3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1050,0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180,0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190,0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11448,3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11522,3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5876,9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5737,2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5394,0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769,7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831,3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897,8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605,1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21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64368,7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65947,1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67743,8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46" name="Group 7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1507685"/>
              </p:ext>
            </p:extLst>
          </p:nvPr>
        </p:nvGraphicFramePr>
        <p:xfrm>
          <a:off x="539750" y="1268413"/>
          <a:ext cx="8245475" cy="4196088"/>
        </p:xfrm>
        <a:graphic>
          <a:graphicData uri="http://schemas.openxmlformats.org/drawingml/2006/table">
            <a:tbl>
              <a:tblPr/>
              <a:tblGrid>
                <a:gridCol w="328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2023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2024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2025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271430,1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246282,0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240973,1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34180,9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34548,8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34004,9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8671,1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6748,4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5462,4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25388,3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11316,4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11653,0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27107,7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22654,5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20332,5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159118,4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154921,8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148976,4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12460,5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9347,1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9347,1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3883,2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3052,8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3052,8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 Физическая культура и спорт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620,0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530,0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3762,2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7614,1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584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Расходы  бюджета </a:t>
            </a:r>
            <a:r>
              <a:rPr lang="ru-RU" altLang="ru-RU" sz="2000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 eaLnBrk="1" hangingPunct="1"/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2023-2025 </a:t>
            </a: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годы       </a:t>
            </a:r>
            <a:r>
              <a:rPr lang="ru-RU" altLang="ru-RU" sz="1600" b="1" i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Планирование бюджетных ассигнований на </a:t>
            </a:r>
            <a:r>
              <a:rPr lang="ru-RU" sz="2000" b="1" dirty="0" smtClean="0">
                <a:latin typeface="Arial" charset="0"/>
              </a:rPr>
              <a:t>2023 </a:t>
            </a:r>
            <a:r>
              <a:rPr lang="ru-RU" sz="2000" b="1" dirty="0">
                <a:latin typeface="Arial" charset="0"/>
              </a:rPr>
              <a:t>год и плановый период </a:t>
            </a:r>
            <a:r>
              <a:rPr lang="ru-RU" sz="2000" b="1" dirty="0" smtClean="0">
                <a:latin typeface="Arial" charset="0"/>
              </a:rPr>
              <a:t>2024-2025 </a:t>
            </a:r>
            <a:r>
              <a:rPr lang="ru-RU" sz="2000" b="1" dirty="0" err="1">
                <a:latin typeface="Arial" charset="0"/>
              </a:rPr>
              <a:t>г.г</a:t>
            </a:r>
            <a:r>
              <a:rPr lang="ru-RU" sz="2000" b="1" dirty="0">
                <a:latin typeface="Arial" charset="0"/>
              </a:rPr>
              <a:t>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/>
          </a:p>
          <a:p>
            <a:pPr eaLnBrk="1" hangingPunct="1"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2023 </a:t>
            </a:r>
            <a:r>
              <a:rPr lang="ru-RU" b="1" dirty="0"/>
              <a:t>год- </a:t>
            </a:r>
            <a:r>
              <a:rPr lang="ru-RU" b="1" dirty="0" smtClean="0"/>
              <a:t>34180,9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2025 </a:t>
            </a:r>
            <a:r>
              <a:rPr lang="ru-RU" b="1" dirty="0"/>
              <a:t>год- </a:t>
            </a:r>
            <a:r>
              <a:rPr lang="ru-RU" b="1" dirty="0" smtClean="0"/>
              <a:t>34004,9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dirty="0" smtClean="0"/>
              <a:t>2024 </a:t>
            </a:r>
            <a:r>
              <a:rPr lang="ru-RU" b="1" dirty="0"/>
              <a:t>год- </a:t>
            </a:r>
            <a:r>
              <a:rPr lang="ru-RU" b="1" dirty="0" smtClean="0"/>
              <a:t>34548,8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1586,4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778,2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администрации- </a:t>
            </a:r>
            <a:r>
              <a:rPr lang="ru-RU" sz="1200" dirty="0" smtClean="0"/>
              <a:t>19804,6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Судебная система – 0,6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финансовых органов – </a:t>
            </a:r>
            <a:r>
              <a:rPr lang="ru-RU" sz="1200" dirty="0" smtClean="0"/>
              <a:t>4707,3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Резервные фонды – </a:t>
            </a:r>
            <a:r>
              <a:rPr lang="ru-RU" sz="1200" dirty="0" smtClean="0"/>
              <a:t>3694,9 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вопросы – </a:t>
            </a:r>
            <a:r>
              <a:rPr lang="ru-RU" sz="1200" dirty="0" smtClean="0"/>
              <a:t>3976,8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1586,4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778,2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администрации- </a:t>
            </a:r>
            <a:r>
              <a:rPr lang="ru-RU" sz="1200" dirty="0" smtClean="0"/>
              <a:t>19773,2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Tx/>
              <a:buChar char="-"/>
            </a:pPr>
            <a:r>
              <a:rPr lang="ru-RU" sz="1200" dirty="0"/>
              <a:t> Судебная система – </a:t>
            </a:r>
            <a:r>
              <a:rPr lang="ru-RU" sz="1200" dirty="0" smtClean="0"/>
              <a:t>0,6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/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финансовых органов – </a:t>
            </a:r>
            <a:r>
              <a:rPr lang="ru-RU" sz="1200" dirty="0" smtClean="0"/>
              <a:t>4707,3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Резервные фонды – </a:t>
            </a:r>
            <a:r>
              <a:rPr lang="ru-RU" sz="1200" dirty="0" smtClean="0"/>
              <a:t>2358,5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вопросы – </a:t>
            </a:r>
            <a:r>
              <a:rPr lang="ru-RU" sz="1200" dirty="0" smtClean="0"/>
              <a:t>4976,7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высшего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должностного лица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муниципального образования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1586,4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представительных органов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муниципальных  образований 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778,2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Функционирование местной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администрации- </a:t>
            </a:r>
            <a:r>
              <a:rPr lang="ru-RU" sz="1200" dirty="0" smtClean="0"/>
              <a:t>19804,6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- Судебная система –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финансовых органов – </a:t>
            </a:r>
            <a:r>
              <a:rPr lang="ru-RU" sz="1200" dirty="0" smtClean="0"/>
              <a:t>4707,3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Резервные фонды – </a:t>
            </a:r>
            <a:r>
              <a:rPr lang="ru-RU" sz="1200" dirty="0" smtClean="0"/>
              <a:t>4692,2</a:t>
            </a: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/>
              <a:t>Другие общегосударственные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/>
              <a:t>вопросы – </a:t>
            </a:r>
            <a:r>
              <a:rPr lang="ru-RU" sz="1200" dirty="0" smtClean="0"/>
              <a:t>2436,3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11774</TotalTime>
  <Words>4365</Words>
  <Application>Microsoft Office PowerPoint</Application>
  <PresentationFormat>Экран (4:3)</PresentationFormat>
  <Paragraphs>917</Paragraphs>
  <Slides>41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Тема Office</vt:lpstr>
      <vt:lpstr>Диаграмма</vt:lpstr>
      <vt:lpstr>БЮДЖЕТ ДЛЯ ГРАЖДАН   Проект бюджета Тейковского муниципального района на 2023 год и плановый период  2024-2025 годов</vt:lpstr>
      <vt:lpstr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Презентация PowerPoint</vt:lpstr>
      <vt:lpstr>Презентация PowerPoint</vt:lpstr>
      <vt:lpstr>Структура  доходов бюджета Тейковского муниципального района   за 2023-2025 г.г.</vt:lpstr>
      <vt:lpstr>Структура  безвозмездных поступлений в бюджет  Тейковского муниципального района   на 2023-2025г.г.</vt:lpstr>
      <vt:lpstr>Налоговые и неналоговые доходы  бюджета Тейковского муниципального района по видам доходов, тыс. рублей</vt:lpstr>
      <vt:lpstr>Презентация PowerPoint</vt:lpstr>
      <vt:lpstr>Планирование бюджетных ассигнований на 2023 год и плановый период 2024-2025 г.г. по разделу 0100 «Общегосударственные вопросы»</vt:lpstr>
      <vt:lpstr>Планирование бюджетных ассигнований на 2023 год и плановый период 2024-2025 г.г. по разделу 0300 «Национальная безопасность и правоохранительная деятельность»</vt:lpstr>
      <vt:lpstr>Планирование бюджетных ассигнований на 2023 год и плановый период 2024-2025 г.г. по разделу 0400 «Национальная экономика»</vt:lpstr>
      <vt:lpstr>Планирование бюджетных ассигнований на 2023 год и плановый период 2024-2025 г.г. по разделу 0500 «Жилищно-коммунальное хозяйство»</vt:lpstr>
      <vt:lpstr>Планирование бюджетных ассигнований на 2023 год и плановый период 2024-2025 г.г. по разделу 0700 «Образование»</vt:lpstr>
      <vt:lpstr>Планирование бюджетных ассигнований на 2023 год и плановый период 2024-2025 г.г. по разделу 0800 «Культура, кинематография»</vt:lpstr>
      <vt:lpstr>Планирование бюджетных ассигнований на 2023 год и плановый период 2024-2025 г.г. по разделу 1000 «Социальная политика»</vt:lpstr>
      <vt:lpstr>Планирование бюджетных ассигнований на 2023 год и плановый период 2024-2025 г.г. по разделу 1100 «Физическая культура и спорт»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долг Тейковского муниципального района  Оценка на 01.01.2023 г. – 22301,2 тыс.руб. Прогноз на 01.01.2024 г. – 16062,3 тыс.руб. Прогноз на 01.01.2025 г. – 9823,5 тыс.руб. Прогноз на 01.01.2026 г. – 3209,1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GlavFinOtdel</cp:lastModifiedBy>
  <cp:revision>248</cp:revision>
  <dcterms:created xsi:type="dcterms:W3CDTF">2016-05-10T06:05:12Z</dcterms:created>
  <dcterms:modified xsi:type="dcterms:W3CDTF">2022-11-17T11:34:16Z</dcterms:modified>
</cp:coreProperties>
</file>